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318" r:id="rId4"/>
    <p:sldId id="319" r:id="rId5"/>
    <p:sldId id="320" r:id="rId6"/>
    <p:sldId id="321" r:id="rId7"/>
    <p:sldId id="315" r:id="rId8"/>
    <p:sldId id="292" r:id="rId9"/>
    <p:sldId id="293" r:id="rId10"/>
    <p:sldId id="294" r:id="rId11"/>
    <p:sldId id="316" r:id="rId12"/>
    <p:sldId id="317" r:id="rId13"/>
    <p:sldId id="257" r:id="rId14"/>
    <p:sldId id="258" r:id="rId15"/>
    <p:sldId id="259" r:id="rId16"/>
    <p:sldId id="260" r:id="rId17"/>
    <p:sldId id="261" r:id="rId18"/>
    <p:sldId id="322" r:id="rId19"/>
    <p:sldId id="262" r:id="rId20"/>
    <p:sldId id="263" r:id="rId21"/>
    <p:sldId id="264" r:id="rId22"/>
    <p:sldId id="265" r:id="rId23"/>
    <p:sldId id="266" r:id="rId24"/>
    <p:sldId id="267" r:id="rId25"/>
    <p:sldId id="268" r:id="rId26"/>
    <p:sldId id="270" r:id="rId27"/>
    <p:sldId id="271" r:id="rId28"/>
    <p:sldId id="272" r:id="rId29"/>
    <p:sldId id="273" r:id="rId30"/>
    <p:sldId id="274" r:id="rId31"/>
    <p:sldId id="276" r:id="rId32"/>
    <p:sldId id="275" r:id="rId33"/>
    <p:sldId id="277" r:id="rId34"/>
    <p:sldId id="279" r:id="rId35"/>
    <p:sldId id="280" r:id="rId36"/>
    <p:sldId id="283" r:id="rId37"/>
    <p:sldId id="284" r:id="rId38"/>
    <p:sldId id="278" r:id="rId39"/>
    <p:sldId id="281" r:id="rId40"/>
    <p:sldId id="282" r:id="rId41"/>
    <p:sldId id="285" r:id="rId42"/>
    <p:sldId id="286" r:id="rId43"/>
    <p:sldId id="287" r:id="rId44"/>
    <p:sldId id="288" r:id="rId45"/>
    <p:sldId id="289" r:id="rId46"/>
    <p:sldId id="290"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kern="1200">
        <a:solidFill>
          <a:schemeClr val="tx1"/>
        </a:solidFill>
        <a:latin typeface="Arial" panose="020B0604020202020204" pitchFamily="34" charset="0"/>
        <a:ea typeface="+mn-ea"/>
        <a:cs typeface="Times New Roman" panose="02020603050405020304" pitchFamily="18"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scifair_front">
            <a:extLst>
              <a:ext uri="{FF2B5EF4-FFF2-40B4-BE49-F238E27FC236}">
                <a16:creationId xmlns:a16="http://schemas.microsoft.com/office/drawing/2014/main" id="{C4DA977D-5217-4DBA-8B84-1C35367CF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4763"/>
            <a:ext cx="122174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2540000" y="685800"/>
            <a:ext cx="8636000" cy="1752600"/>
          </a:xfrm>
        </p:spPr>
        <p:txBody>
          <a:bodyPr/>
          <a:lstStyle>
            <a:lvl1pPr algn="r">
              <a:defRPr sz="4400"/>
            </a:lvl1pPr>
          </a:lstStyle>
          <a:p>
            <a:r>
              <a:rPr lang="en-US"/>
              <a:t>Click to edit Master title style</a:t>
            </a:r>
          </a:p>
        </p:txBody>
      </p:sp>
      <p:sp>
        <p:nvSpPr>
          <p:cNvPr id="26627" name="Rectangle 3"/>
          <p:cNvSpPr>
            <a:spLocks noGrp="1" noChangeArrowheads="1"/>
          </p:cNvSpPr>
          <p:nvPr>
            <p:ph type="subTitle" idx="1"/>
          </p:nvPr>
        </p:nvSpPr>
        <p:spPr>
          <a:xfrm>
            <a:off x="2235200" y="2133600"/>
            <a:ext cx="8636000" cy="1981200"/>
          </a:xfrm>
        </p:spPr>
        <p:txBody>
          <a:bodyPr/>
          <a:lstStyle>
            <a:lvl1pPr marL="0" indent="0" algn="r">
              <a:buFont typeface="Wingdings" pitchFamily="2" charset="2"/>
              <a:buNone/>
              <a:defRPr sz="1400" i="1"/>
            </a:lvl1pPr>
          </a:lstStyle>
          <a:p>
            <a:r>
              <a:rPr lang="en-US"/>
              <a:t>Click to edit Master subtitle style</a:t>
            </a:r>
          </a:p>
        </p:txBody>
      </p:sp>
      <p:sp>
        <p:nvSpPr>
          <p:cNvPr id="5" name="Date Placeholder 4">
            <a:extLst>
              <a:ext uri="{FF2B5EF4-FFF2-40B4-BE49-F238E27FC236}">
                <a16:creationId xmlns:a16="http://schemas.microsoft.com/office/drawing/2014/main" id="{FBDE3FF2-10E5-481B-A68E-0980D371421B}"/>
              </a:ext>
            </a:extLst>
          </p:cNvPr>
          <p:cNvSpPr>
            <a:spLocks noGrp="1" noChangeArrowheads="1"/>
          </p:cNvSpPr>
          <p:nvPr>
            <p:ph type="dt" sz="half" idx="10"/>
          </p:nvPr>
        </p:nvSpPr>
        <p:spPr>
          <a:xfrm>
            <a:off x="9448800" y="6248400"/>
            <a:ext cx="2032000" cy="457200"/>
          </a:xfrm>
        </p:spPr>
        <p:txBody>
          <a:bodyPr/>
          <a:lstStyle>
            <a:lvl1pPr>
              <a:defRPr/>
            </a:lvl1pPr>
          </a:lstStyle>
          <a:p>
            <a:fld id="{74408254-3BA2-45F4-9454-56C186DA5F89}" type="datetimeFigureOut">
              <a:rPr lang="en-US" smtClean="0"/>
              <a:t>1/12/2020</a:t>
            </a:fld>
            <a:endParaRPr lang="en-US"/>
          </a:p>
        </p:txBody>
      </p:sp>
      <p:sp>
        <p:nvSpPr>
          <p:cNvPr id="6" name="Footer Placeholder 5">
            <a:extLst>
              <a:ext uri="{FF2B5EF4-FFF2-40B4-BE49-F238E27FC236}">
                <a16:creationId xmlns:a16="http://schemas.microsoft.com/office/drawing/2014/main" id="{C9D612C6-6E42-41DF-8014-5E701E7B6076}"/>
              </a:ext>
            </a:extLst>
          </p:cNvPr>
          <p:cNvSpPr>
            <a:spLocks noGrp="1" noChangeArrowheads="1"/>
          </p:cNvSpPr>
          <p:nvPr>
            <p:ph type="ftr" sz="quarter" idx="11"/>
          </p:nvPr>
        </p:nvSpPr>
        <p:spPr>
          <a:xfrm>
            <a:off x="5080000" y="6248400"/>
            <a:ext cx="3860800" cy="457200"/>
          </a:xfrm>
        </p:spPr>
        <p:txBody>
          <a:bodyPr/>
          <a:lstStyle>
            <a:lvl1pPr>
              <a:defRPr/>
            </a:lvl1pPr>
          </a:lstStyle>
          <a:p>
            <a:endParaRPr lang="en-US"/>
          </a:p>
        </p:txBody>
      </p:sp>
      <p:sp>
        <p:nvSpPr>
          <p:cNvPr id="7" name="Slide Number Placeholder 6">
            <a:extLst>
              <a:ext uri="{FF2B5EF4-FFF2-40B4-BE49-F238E27FC236}">
                <a16:creationId xmlns:a16="http://schemas.microsoft.com/office/drawing/2014/main" id="{CE376B69-85B0-4A52-8F23-D5CBDD47780A}"/>
              </a:ext>
            </a:extLst>
          </p:cNvPr>
          <p:cNvSpPr>
            <a:spLocks noGrp="1" noChangeArrowheads="1"/>
          </p:cNvSpPr>
          <p:nvPr>
            <p:ph type="sldNum" sz="quarter" idx="12"/>
          </p:nvPr>
        </p:nvSpPr>
        <p:spPr>
          <a:xfrm>
            <a:off x="2946400" y="6248400"/>
            <a:ext cx="1625600" cy="457200"/>
          </a:xfrm>
        </p:spPr>
        <p:txBody>
          <a:bodyPr/>
          <a:lstStyle>
            <a:lvl1pPr>
              <a:defRPr/>
            </a:lvl1pPr>
          </a:lstStyle>
          <a:p>
            <a:fld id="{03DDD2C0-0366-424B-9DC6-0C3E7E42A635}" type="slidenum">
              <a:rPr lang="en-US" smtClean="0"/>
              <a:t>‹#›</a:t>
            </a:fld>
            <a:endParaRPr lang="en-US"/>
          </a:p>
        </p:txBody>
      </p:sp>
    </p:spTree>
    <p:extLst>
      <p:ext uri="{BB962C8B-B14F-4D97-AF65-F5344CB8AC3E}">
        <p14:creationId xmlns:p14="http://schemas.microsoft.com/office/powerpoint/2010/main" val="62069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Rectangle 4">
            <a:extLst>
              <a:ext uri="{FF2B5EF4-FFF2-40B4-BE49-F238E27FC236}">
                <a16:creationId xmlns:a16="http://schemas.microsoft.com/office/drawing/2014/main" id="{AE958003-A07B-45DC-82BD-E3858067E159}"/>
              </a:ext>
            </a:extLst>
          </p:cNvPr>
          <p:cNvSpPr>
            <a:spLocks noGrp="1" noChangeArrowheads="1"/>
          </p:cNvSpPr>
          <p:nvPr>
            <p:ph type="dt" sz="half" idx="10"/>
          </p:nvPr>
        </p:nvSpPr>
        <p:spPr>
          <a:ln/>
        </p:spPr>
        <p:txBody>
          <a:bodyPr/>
          <a:lstStyle>
            <a:lvl1pPr>
              <a:defRPr/>
            </a:lvl1pPr>
          </a:lstStyle>
          <a:p>
            <a:fld id="{74408254-3BA2-45F4-9454-56C186DA5F89}" type="datetimeFigureOut">
              <a:rPr lang="en-US" smtClean="0"/>
              <a:t>1/12/2020</a:t>
            </a:fld>
            <a:endParaRPr lang="en-US"/>
          </a:p>
        </p:txBody>
      </p:sp>
      <p:sp>
        <p:nvSpPr>
          <p:cNvPr id="5" name="Rectangle 5">
            <a:extLst>
              <a:ext uri="{FF2B5EF4-FFF2-40B4-BE49-F238E27FC236}">
                <a16:creationId xmlns:a16="http://schemas.microsoft.com/office/drawing/2014/main" id="{E1B7AE11-ACA2-414E-8014-1135252E7B80}"/>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10ADD20D-26E2-48C4-B20D-308C6BA05EF3}"/>
              </a:ext>
            </a:extLst>
          </p:cNvPr>
          <p:cNvSpPr>
            <a:spLocks noGrp="1" noChangeArrowheads="1"/>
          </p:cNvSpPr>
          <p:nvPr>
            <p:ph type="sldNum" sz="quarter" idx="12"/>
          </p:nvPr>
        </p:nvSpPr>
        <p:spPr>
          <a:ln/>
        </p:spPr>
        <p:txBody>
          <a:bodyPr/>
          <a:lstStyle>
            <a:lvl1pPr>
              <a:defRPr/>
            </a:lvl1pPr>
          </a:lstStyle>
          <a:p>
            <a:fld id="{03DDD2C0-0366-424B-9DC6-0C3E7E42A635}" type="slidenum">
              <a:rPr lang="en-US" smtClean="0"/>
              <a:t>‹#›</a:t>
            </a:fld>
            <a:endParaRPr lang="en-US"/>
          </a:p>
        </p:txBody>
      </p:sp>
    </p:spTree>
    <p:extLst>
      <p:ext uri="{BB962C8B-B14F-4D97-AF65-F5344CB8AC3E}">
        <p14:creationId xmlns:p14="http://schemas.microsoft.com/office/powerpoint/2010/main" val="385719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838200"/>
            <a:ext cx="3048000" cy="5181600"/>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0" y="838200"/>
            <a:ext cx="894080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Rectangle 4">
            <a:extLst>
              <a:ext uri="{FF2B5EF4-FFF2-40B4-BE49-F238E27FC236}">
                <a16:creationId xmlns:a16="http://schemas.microsoft.com/office/drawing/2014/main" id="{FE269226-6971-4801-A823-A0F8B868D5B1}"/>
              </a:ext>
            </a:extLst>
          </p:cNvPr>
          <p:cNvSpPr>
            <a:spLocks noGrp="1" noChangeArrowheads="1"/>
          </p:cNvSpPr>
          <p:nvPr>
            <p:ph type="dt" sz="half" idx="10"/>
          </p:nvPr>
        </p:nvSpPr>
        <p:spPr>
          <a:ln/>
        </p:spPr>
        <p:txBody>
          <a:bodyPr/>
          <a:lstStyle>
            <a:lvl1pPr>
              <a:defRPr/>
            </a:lvl1pPr>
          </a:lstStyle>
          <a:p>
            <a:fld id="{74408254-3BA2-45F4-9454-56C186DA5F89}" type="datetimeFigureOut">
              <a:rPr lang="en-US" smtClean="0"/>
              <a:t>1/12/2020</a:t>
            </a:fld>
            <a:endParaRPr lang="en-US"/>
          </a:p>
        </p:txBody>
      </p:sp>
      <p:sp>
        <p:nvSpPr>
          <p:cNvPr id="5" name="Rectangle 5">
            <a:extLst>
              <a:ext uri="{FF2B5EF4-FFF2-40B4-BE49-F238E27FC236}">
                <a16:creationId xmlns:a16="http://schemas.microsoft.com/office/drawing/2014/main" id="{B3E8D750-0E2A-44DA-8035-60D907146644}"/>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4D68AB41-F108-43AF-B9AC-CA3B5A5B64B7}"/>
              </a:ext>
            </a:extLst>
          </p:cNvPr>
          <p:cNvSpPr>
            <a:spLocks noGrp="1" noChangeArrowheads="1"/>
          </p:cNvSpPr>
          <p:nvPr>
            <p:ph type="sldNum" sz="quarter" idx="12"/>
          </p:nvPr>
        </p:nvSpPr>
        <p:spPr>
          <a:ln/>
        </p:spPr>
        <p:txBody>
          <a:bodyPr/>
          <a:lstStyle>
            <a:lvl1pPr>
              <a:defRPr/>
            </a:lvl1pPr>
          </a:lstStyle>
          <a:p>
            <a:fld id="{03DDD2C0-0366-424B-9DC6-0C3E7E42A635}" type="slidenum">
              <a:rPr lang="en-US" smtClean="0"/>
              <a:t>‹#›</a:t>
            </a:fld>
            <a:endParaRPr lang="en-US"/>
          </a:p>
        </p:txBody>
      </p:sp>
    </p:spTree>
    <p:extLst>
      <p:ext uri="{BB962C8B-B14F-4D97-AF65-F5344CB8AC3E}">
        <p14:creationId xmlns:p14="http://schemas.microsoft.com/office/powerpoint/2010/main" val="3972318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Rectangle 4">
            <a:extLst>
              <a:ext uri="{FF2B5EF4-FFF2-40B4-BE49-F238E27FC236}">
                <a16:creationId xmlns:a16="http://schemas.microsoft.com/office/drawing/2014/main" id="{8605E66F-D463-4FC1-8ABD-A6A3E5E8B95F}"/>
              </a:ext>
            </a:extLst>
          </p:cNvPr>
          <p:cNvSpPr>
            <a:spLocks noGrp="1" noChangeArrowheads="1"/>
          </p:cNvSpPr>
          <p:nvPr>
            <p:ph type="dt" sz="half" idx="10"/>
          </p:nvPr>
        </p:nvSpPr>
        <p:spPr>
          <a:ln/>
        </p:spPr>
        <p:txBody>
          <a:bodyPr/>
          <a:lstStyle>
            <a:lvl1pPr>
              <a:defRPr/>
            </a:lvl1pPr>
          </a:lstStyle>
          <a:p>
            <a:fld id="{74408254-3BA2-45F4-9454-56C186DA5F89}" type="datetimeFigureOut">
              <a:rPr lang="en-US" smtClean="0"/>
              <a:t>1/12/2020</a:t>
            </a:fld>
            <a:endParaRPr lang="en-US"/>
          </a:p>
        </p:txBody>
      </p:sp>
      <p:sp>
        <p:nvSpPr>
          <p:cNvPr id="5" name="Rectangle 5">
            <a:extLst>
              <a:ext uri="{FF2B5EF4-FFF2-40B4-BE49-F238E27FC236}">
                <a16:creationId xmlns:a16="http://schemas.microsoft.com/office/drawing/2014/main" id="{FCDC35C1-F1B4-43EC-AEE9-04676AEB4F63}"/>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5818DB55-8D76-421D-AD0E-D54BB0B5511C}"/>
              </a:ext>
            </a:extLst>
          </p:cNvPr>
          <p:cNvSpPr>
            <a:spLocks noGrp="1" noChangeArrowheads="1"/>
          </p:cNvSpPr>
          <p:nvPr>
            <p:ph type="sldNum" sz="quarter" idx="12"/>
          </p:nvPr>
        </p:nvSpPr>
        <p:spPr>
          <a:ln/>
        </p:spPr>
        <p:txBody>
          <a:bodyPr/>
          <a:lstStyle>
            <a:lvl1pPr>
              <a:defRPr/>
            </a:lvl1pPr>
          </a:lstStyle>
          <a:p>
            <a:fld id="{03DDD2C0-0366-424B-9DC6-0C3E7E42A635}" type="slidenum">
              <a:rPr lang="en-US" smtClean="0"/>
              <a:t>‹#›</a:t>
            </a:fld>
            <a:endParaRPr lang="en-US"/>
          </a:p>
        </p:txBody>
      </p:sp>
    </p:spTree>
    <p:extLst>
      <p:ext uri="{BB962C8B-B14F-4D97-AF65-F5344CB8AC3E}">
        <p14:creationId xmlns:p14="http://schemas.microsoft.com/office/powerpoint/2010/main" val="3128639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MY"/>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1C27AD7-AC69-4E1A-9632-960CE4737C88}"/>
              </a:ext>
            </a:extLst>
          </p:cNvPr>
          <p:cNvSpPr>
            <a:spLocks noGrp="1" noChangeArrowheads="1"/>
          </p:cNvSpPr>
          <p:nvPr>
            <p:ph type="dt" sz="half" idx="10"/>
          </p:nvPr>
        </p:nvSpPr>
        <p:spPr>
          <a:ln/>
        </p:spPr>
        <p:txBody>
          <a:bodyPr/>
          <a:lstStyle>
            <a:lvl1pPr>
              <a:defRPr/>
            </a:lvl1pPr>
          </a:lstStyle>
          <a:p>
            <a:fld id="{74408254-3BA2-45F4-9454-56C186DA5F89}" type="datetimeFigureOut">
              <a:rPr lang="en-US" smtClean="0"/>
              <a:t>1/12/2020</a:t>
            </a:fld>
            <a:endParaRPr lang="en-US"/>
          </a:p>
        </p:txBody>
      </p:sp>
      <p:sp>
        <p:nvSpPr>
          <p:cNvPr id="5" name="Rectangle 5">
            <a:extLst>
              <a:ext uri="{FF2B5EF4-FFF2-40B4-BE49-F238E27FC236}">
                <a16:creationId xmlns:a16="http://schemas.microsoft.com/office/drawing/2014/main" id="{0C175598-1778-41E0-AEFD-E6A25ADBE4A0}"/>
              </a:ext>
            </a:extLst>
          </p:cNvPr>
          <p:cNvSpPr>
            <a:spLocks noGrp="1" noChangeArrowheads="1"/>
          </p:cNvSpPr>
          <p:nvPr>
            <p:ph type="ftr" sz="quarter" idx="11"/>
          </p:nvPr>
        </p:nvSpPr>
        <p:spPr>
          <a:ln/>
        </p:spPr>
        <p:txBody>
          <a:bodyPr/>
          <a:lstStyle>
            <a:lvl1pPr>
              <a:defRPr/>
            </a:lvl1pPr>
          </a:lstStyle>
          <a:p>
            <a:endParaRPr lang="en-US"/>
          </a:p>
        </p:txBody>
      </p:sp>
      <p:sp>
        <p:nvSpPr>
          <p:cNvPr id="6" name="Rectangle 6">
            <a:extLst>
              <a:ext uri="{FF2B5EF4-FFF2-40B4-BE49-F238E27FC236}">
                <a16:creationId xmlns:a16="http://schemas.microsoft.com/office/drawing/2014/main" id="{DEFCB5E2-6966-45E4-85DD-83AED3820155}"/>
              </a:ext>
            </a:extLst>
          </p:cNvPr>
          <p:cNvSpPr>
            <a:spLocks noGrp="1" noChangeArrowheads="1"/>
          </p:cNvSpPr>
          <p:nvPr>
            <p:ph type="sldNum" sz="quarter" idx="12"/>
          </p:nvPr>
        </p:nvSpPr>
        <p:spPr>
          <a:ln/>
        </p:spPr>
        <p:txBody>
          <a:bodyPr/>
          <a:lstStyle>
            <a:lvl1pPr>
              <a:defRPr/>
            </a:lvl1pPr>
          </a:lstStyle>
          <a:p>
            <a:fld id="{03DDD2C0-0366-424B-9DC6-0C3E7E42A635}" type="slidenum">
              <a:rPr lang="en-US" smtClean="0"/>
              <a:t>‹#›</a:t>
            </a:fld>
            <a:endParaRPr lang="en-US"/>
          </a:p>
        </p:txBody>
      </p:sp>
    </p:spTree>
    <p:extLst>
      <p:ext uri="{BB962C8B-B14F-4D97-AF65-F5344CB8AC3E}">
        <p14:creationId xmlns:p14="http://schemas.microsoft.com/office/powerpoint/2010/main" val="358426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0" y="2667000"/>
            <a:ext cx="58928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096000" y="2667000"/>
            <a:ext cx="58928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Rectangle 4">
            <a:extLst>
              <a:ext uri="{FF2B5EF4-FFF2-40B4-BE49-F238E27FC236}">
                <a16:creationId xmlns:a16="http://schemas.microsoft.com/office/drawing/2014/main" id="{9B8FA821-F847-4350-ABDA-2F78966319E0}"/>
              </a:ext>
            </a:extLst>
          </p:cNvPr>
          <p:cNvSpPr>
            <a:spLocks noGrp="1" noChangeArrowheads="1"/>
          </p:cNvSpPr>
          <p:nvPr>
            <p:ph type="dt" sz="half" idx="10"/>
          </p:nvPr>
        </p:nvSpPr>
        <p:spPr>
          <a:ln/>
        </p:spPr>
        <p:txBody>
          <a:bodyPr/>
          <a:lstStyle>
            <a:lvl1pPr>
              <a:defRPr/>
            </a:lvl1pPr>
          </a:lstStyle>
          <a:p>
            <a:fld id="{74408254-3BA2-45F4-9454-56C186DA5F89}" type="datetimeFigureOut">
              <a:rPr lang="en-US" smtClean="0"/>
              <a:t>1/12/2020</a:t>
            </a:fld>
            <a:endParaRPr lang="en-US"/>
          </a:p>
        </p:txBody>
      </p:sp>
      <p:sp>
        <p:nvSpPr>
          <p:cNvPr id="6" name="Rectangle 5">
            <a:extLst>
              <a:ext uri="{FF2B5EF4-FFF2-40B4-BE49-F238E27FC236}">
                <a16:creationId xmlns:a16="http://schemas.microsoft.com/office/drawing/2014/main" id="{BD3F6A99-D9BD-4391-8A06-21D999335130}"/>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7B190715-FABF-4388-924E-C770FDDE45F1}"/>
              </a:ext>
            </a:extLst>
          </p:cNvPr>
          <p:cNvSpPr>
            <a:spLocks noGrp="1" noChangeArrowheads="1"/>
          </p:cNvSpPr>
          <p:nvPr>
            <p:ph type="sldNum" sz="quarter" idx="12"/>
          </p:nvPr>
        </p:nvSpPr>
        <p:spPr>
          <a:ln/>
        </p:spPr>
        <p:txBody>
          <a:bodyPr/>
          <a:lstStyle>
            <a:lvl1pPr>
              <a:defRPr/>
            </a:lvl1pPr>
          </a:lstStyle>
          <a:p>
            <a:fld id="{03DDD2C0-0366-424B-9DC6-0C3E7E42A635}" type="slidenum">
              <a:rPr lang="en-US" smtClean="0"/>
              <a:t>‹#›</a:t>
            </a:fld>
            <a:endParaRPr lang="en-US"/>
          </a:p>
        </p:txBody>
      </p:sp>
    </p:spTree>
    <p:extLst>
      <p:ext uri="{BB962C8B-B14F-4D97-AF65-F5344CB8AC3E}">
        <p14:creationId xmlns:p14="http://schemas.microsoft.com/office/powerpoint/2010/main" val="259648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MY"/>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Rectangle 4">
            <a:extLst>
              <a:ext uri="{FF2B5EF4-FFF2-40B4-BE49-F238E27FC236}">
                <a16:creationId xmlns:a16="http://schemas.microsoft.com/office/drawing/2014/main" id="{16F68676-9D10-440B-9811-B054A3A33290}"/>
              </a:ext>
            </a:extLst>
          </p:cNvPr>
          <p:cNvSpPr>
            <a:spLocks noGrp="1" noChangeArrowheads="1"/>
          </p:cNvSpPr>
          <p:nvPr>
            <p:ph type="dt" sz="half" idx="10"/>
          </p:nvPr>
        </p:nvSpPr>
        <p:spPr>
          <a:ln/>
        </p:spPr>
        <p:txBody>
          <a:bodyPr/>
          <a:lstStyle>
            <a:lvl1pPr>
              <a:defRPr/>
            </a:lvl1pPr>
          </a:lstStyle>
          <a:p>
            <a:fld id="{74408254-3BA2-45F4-9454-56C186DA5F89}" type="datetimeFigureOut">
              <a:rPr lang="en-US" smtClean="0"/>
              <a:t>1/12/2020</a:t>
            </a:fld>
            <a:endParaRPr lang="en-US"/>
          </a:p>
        </p:txBody>
      </p:sp>
      <p:sp>
        <p:nvSpPr>
          <p:cNvPr id="8" name="Rectangle 5">
            <a:extLst>
              <a:ext uri="{FF2B5EF4-FFF2-40B4-BE49-F238E27FC236}">
                <a16:creationId xmlns:a16="http://schemas.microsoft.com/office/drawing/2014/main" id="{FC9AF812-C6F9-4A5E-A2CC-1813A094CFCC}"/>
              </a:ext>
            </a:extLst>
          </p:cNvPr>
          <p:cNvSpPr>
            <a:spLocks noGrp="1" noChangeArrowheads="1"/>
          </p:cNvSpPr>
          <p:nvPr>
            <p:ph type="ftr" sz="quarter" idx="11"/>
          </p:nvPr>
        </p:nvSpPr>
        <p:spPr>
          <a:ln/>
        </p:spPr>
        <p:txBody>
          <a:bodyPr/>
          <a:lstStyle>
            <a:lvl1pPr>
              <a:defRPr/>
            </a:lvl1pPr>
          </a:lstStyle>
          <a:p>
            <a:endParaRPr lang="en-US"/>
          </a:p>
        </p:txBody>
      </p:sp>
      <p:sp>
        <p:nvSpPr>
          <p:cNvPr id="9" name="Rectangle 6">
            <a:extLst>
              <a:ext uri="{FF2B5EF4-FFF2-40B4-BE49-F238E27FC236}">
                <a16:creationId xmlns:a16="http://schemas.microsoft.com/office/drawing/2014/main" id="{AEA9A149-4943-40D8-92DF-F848606A3251}"/>
              </a:ext>
            </a:extLst>
          </p:cNvPr>
          <p:cNvSpPr>
            <a:spLocks noGrp="1" noChangeArrowheads="1"/>
          </p:cNvSpPr>
          <p:nvPr>
            <p:ph type="sldNum" sz="quarter" idx="12"/>
          </p:nvPr>
        </p:nvSpPr>
        <p:spPr>
          <a:ln/>
        </p:spPr>
        <p:txBody>
          <a:bodyPr/>
          <a:lstStyle>
            <a:lvl1pPr>
              <a:defRPr/>
            </a:lvl1pPr>
          </a:lstStyle>
          <a:p>
            <a:fld id="{03DDD2C0-0366-424B-9DC6-0C3E7E42A635}" type="slidenum">
              <a:rPr lang="en-US" smtClean="0"/>
              <a:t>‹#›</a:t>
            </a:fld>
            <a:endParaRPr lang="en-US"/>
          </a:p>
        </p:txBody>
      </p:sp>
    </p:spTree>
    <p:extLst>
      <p:ext uri="{BB962C8B-B14F-4D97-AF65-F5344CB8AC3E}">
        <p14:creationId xmlns:p14="http://schemas.microsoft.com/office/powerpoint/2010/main" val="3455525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Rectangle 4">
            <a:extLst>
              <a:ext uri="{FF2B5EF4-FFF2-40B4-BE49-F238E27FC236}">
                <a16:creationId xmlns:a16="http://schemas.microsoft.com/office/drawing/2014/main" id="{1D3B89E6-B349-460D-A420-970BD2C632BB}"/>
              </a:ext>
            </a:extLst>
          </p:cNvPr>
          <p:cNvSpPr>
            <a:spLocks noGrp="1" noChangeArrowheads="1"/>
          </p:cNvSpPr>
          <p:nvPr>
            <p:ph type="dt" sz="half" idx="10"/>
          </p:nvPr>
        </p:nvSpPr>
        <p:spPr>
          <a:ln/>
        </p:spPr>
        <p:txBody>
          <a:bodyPr/>
          <a:lstStyle>
            <a:lvl1pPr>
              <a:defRPr/>
            </a:lvl1pPr>
          </a:lstStyle>
          <a:p>
            <a:fld id="{74408254-3BA2-45F4-9454-56C186DA5F89}" type="datetimeFigureOut">
              <a:rPr lang="en-US" smtClean="0"/>
              <a:t>1/12/2020</a:t>
            </a:fld>
            <a:endParaRPr lang="en-US"/>
          </a:p>
        </p:txBody>
      </p:sp>
      <p:sp>
        <p:nvSpPr>
          <p:cNvPr id="4" name="Rectangle 5">
            <a:extLst>
              <a:ext uri="{FF2B5EF4-FFF2-40B4-BE49-F238E27FC236}">
                <a16:creationId xmlns:a16="http://schemas.microsoft.com/office/drawing/2014/main" id="{5A5D435F-6CFB-4BA4-A59C-158D63A30D10}"/>
              </a:ext>
            </a:extLst>
          </p:cNvPr>
          <p:cNvSpPr>
            <a:spLocks noGrp="1" noChangeArrowheads="1"/>
          </p:cNvSpPr>
          <p:nvPr>
            <p:ph type="ftr" sz="quarter" idx="11"/>
          </p:nvPr>
        </p:nvSpPr>
        <p:spPr>
          <a:ln/>
        </p:spPr>
        <p:txBody>
          <a:bodyPr/>
          <a:lstStyle>
            <a:lvl1pPr>
              <a:defRPr/>
            </a:lvl1pPr>
          </a:lstStyle>
          <a:p>
            <a:endParaRPr lang="en-US"/>
          </a:p>
        </p:txBody>
      </p:sp>
      <p:sp>
        <p:nvSpPr>
          <p:cNvPr id="5" name="Rectangle 6">
            <a:extLst>
              <a:ext uri="{FF2B5EF4-FFF2-40B4-BE49-F238E27FC236}">
                <a16:creationId xmlns:a16="http://schemas.microsoft.com/office/drawing/2014/main" id="{8E418666-5E14-42C3-86F7-55877EAB2D89}"/>
              </a:ext>
            </a:extLst>
          </p:cNvPr>
          <p:cNvSpPr>
            <a:spLocks noGrp="1" noChangeArrowheads="1"/>
          </p:cNvSpPr>
          <p:nvPr>
            <p:ph type="sldNum" sz="quarter" idx="12"/>
          </p:nvPr>
        </p:nvSpPr>
        <p:spPr>
          <a:ln/>
        </p:spPr>
        <p:txBody>
          <a:bodyPr/>
          <a:lstStyle>
            <a:lvl1pPr>
              <a:defRPr/>
            </a:lvl1pPr>
          </a:lstStyle>
          <a:p>
            <a:fld id="{03DDD2C0-0366-424B-9DC6-0C3E7E42A635}" type="slidenum">
              <a:rPr lang="en-US" smtClean="0"/>
              <a:t>‹#›</a:t>
            </a:fld>
            <a:endParaRPr lang="en-US"/>
          </a:p>
        </p:txBody>
      </p:sp>
    </p:spTree>
    <p:extLst>
      <p:ext uri="{BB962C8B-B14F-4D97-AF65-F5344CB8AC3E}">
        <p14:creationId xmlns:p14="http://schemas.microsoft.com/office/powerpoint/2010/main" val="130812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8BE0F22-8A71-4E06-AA75-96E4E4EDA5B1}"/>
              </a:ext>
            </a:extLst>
          </p:cNvPr>
          <p:cNvSpPr>
            <a:spLocks noGrp="1" noChangeArrowheads="1"/>
          </p:cNvSpPr>
          <p:nvPr>
            <p:ph type="dt" sz="half" idx="10"/>
          </p:nvPr>
        </p:nvSpPr>
        <p:spPr>
          <a:ln/>
        </p:spPr>
        <p:txBody>
          <a:bodyPr/>
          <a:lstStyle>
            <a:lvl1pPr>
              <a:defRPr/>
            </a:lvl1pPr>
          </a:lstStyle>
          <a:p>
            <a:fld id="{74408254-3BA2-45F4-9454-56C186DA5F89}" type="datetimeFigureOut">
              <a:rPr lang="en-US" smtClean="0"/>
              <a:t>1/12/2020</a:t>
            </a:fld>
            <a:endParaRPr lang="en-US"/>
          </a:p>
        </p:txBody>
      </p:sp>
      <p:sp>
        <p:nvSpPr>
          <p:cNvPr id="3" name="Rectangle 5">
            <a:extLst>
              <a:ext uri="{FF2B5EF4-FFF2-40B4-BE49-F238E27FC236}">
                <a16:creationId xmlns:a16="http://schemas.microsoft.com/office/drawing/2014/main" id="{AFA15BA2-3815-42BA-BBA6-113750755AC8}"/>
              </a:ext>
            </a:extLst>
          </p:cNvPr>
          <p:cNvSpPr>
            <a:spLocks noGrp="1" noChangeArrowheads="1"/>
          </p:cNvSpPr>
          <p:nvPr>
            <p:ph type="ftr" sz="quarter" idx="11"/>
          </p:nvPr>
        </p:nvSpPr>
        <p:spPr>
          <a:ln/>
        </p:spPr>
        <p:txBody>
          <a:bodyPr/>
          <a:lstStyle>
            <a:lvl1pPr>
              <a:defRPr/>
            </a:lvl1pPr>
          </a:lstStyle>
          <a:p>
            <a:endParaRPr lang="en-US"/>
          </a:p>
        </p:txBody>
      </p:sp>
      <p:sp>
        <p:nvSpPr>
          <p:cNvPr id="4" name="Rectangle 6">
            <a:extLst>
              <a:ext uri="{FF2B5EF4-FFF2-40B4-BE49-F238E27FC236}">
                <a16:creationId xmlns:a16="http://schemas.microsoft.com/office/drawing/2014/main" id="{FBDFC91D-8A88-4868-82C7-A1AB6FA4E852}"/>
              </a:ext>
            </a:extLst>
          </p:cNvPr>
          <p:cNvSpPr>
            <a:spLocks noGrp="1" noChangeArrowheads="1"/>
          </p:cNvSpPr>
          <p:nvPr>
            <p:ph type="sldNum" sz="quarter" idx="12"/>
          </p:nvPr>
        </p:nvSpPr>
        <p:spPr>
          <a:ln/>
        </p:spPr>
        <p:txBody>
          <a:bodyPr/>
          <a:lstStyle>
            <a:lvl1pPr>
              <a:defRPr/>
            </a:lvl1pPr>
          </a:lstStyle>
          <a:p>
            <a:fld id="{03DDD2C0-0366-424B-9DC6-0C3E7E42A635}" type="slidenum">
              <a:rPr lang="en-US" smtClean="0"/>
              <a:t>‹#›</a:t>
            </a:fld>
            <a:endParaRPr lang="en-US"/>
          </a:p>
        </p:txBody>
      </p:sp>
    </p:spTree>
    <p:extLst>
      <p:ext uri="{BB962C8B-B14F-4D97-AF65-F5344CB8AC3E}">
        <p14:creationId xmlns:p14="http://schemas.microsoft.com/office/powerpoint/2010/main" val="2161305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MY"/>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1230F3B-9F2B-4864-B635-AB5995636BFE}"/>
              </a:ext>
            </a:extLst>
          </p:cNvPr>
          <p:cNvSpPr>
            <a:spLocks noGrp="1" noChangeArrowheads="1"/>
          </p:cNvSpPr>
          <p:nvPr>
            <p:ph type="dt" sz="half" idx="10"/>
          </p:nvPr>
        </p:nvSpPr>
        <p:spPr>
          <a:ln/>
        </p:spPr>
        <p:txBody>
          <a:bodyPr/>
          <a:lstStyle>
            <a:lvl1pPr>
              <a:defRPr/>
            </a:lvl1pPr>
          </a:lstStyle>
          <a:p>
            <a:fld id="{74408254-3BA2-45F4-9454-56C186DA5F89}" type="datetimeFigureOut">
              <a:rPr lang="en-US" smtClean="0"/>
              <a:t>1/12/2020</a:t>
            </a:fld>
            <a:endParaRPr lang="en-US"/>
          </a:p>
        </p:txBody>
      </p:sp>
      <p:sp>
        <p:nvSpPr>
          <p:cNvPr id="6" name="Rectangle 5">
            <a:extLst>
              <a:ext uri="{FF2B5EF4-FFF2-40B4-BE49-F238E27FC236}">
                <a16:creationId xmlns:a16="http://schemas.microsoft.com/office/drawing/2014/main" id="{AED83D2E-F663-4B28-A754-4E7332F2E832}"/>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1BBD135C-4E0C-4EEE-A296-39920FD75908}"/>
              </a:ext>
            </a:extLst>
          </p:cNvPr>
          <p:cNvSpPr>
            <a:spLocks noGrp="1" noChangeArrowheads="1"/>
          </p:cNvSpPr>
          <p:nvPr>
            <p:ph type="sldNum" sz="quarter" idx="12"/>
          </p:nvPr>
        </p:nvSpPr>
        <p:spPr>
          <a:ln/>
        </p:spPr>
        <p:txBody>
          <a:bodyPr/>
          <a:lstStyle>
            <a:lvl1pPr>
              <a:defRPr/>
            </a:lvl1pPr>
          </a:lstStyle>
          <a:p>
            <a:fld id="{03DDD2C0-0366-424B-9DC6-0C3E7E42A635}" type="slidenum">
              <a:rPr lang="en-US" smtClean="0"/>
              <a:t>‹#›</a:t>
            </a:fld>
            <a:endParaRPr lang="en-US"/>
          </a:p>
        </p:txBody>
      </p:sp>
    </p:spTree>
    <p:extLst>
      <p:ext uri="{BB962C8B-B14F-4D97-AF65-F5344CB8AC3E}">
        <p14:creationId xmlns:p14="http://schemas.microsoft.com/office/powerpoint/2010/main" val="124831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MY"/>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MY"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5ACC79-5C65-42B1-8199-F7EF33E6864B}"/>
              </a:ext>
            </a:extLst>
          </p:cNvPr>
          <p:cNvSpPr>
            <a:spLocks noGrp="1" noChangeArrowheads="1"/>
          </p:cNvSpPr>
          <p:nvPr>
            <p:ph type="dt" sz="half" idx="10"/>
          </p:nvPr>
        </p:nvSpPr>
        <p:spPr>
          <a:ln/>
        </p:spPr>
        <p:txBody>
          <a:bodyPr/>
          <a:lstStyle>
            <a:lvl1pPr>
              <a:defRPr/>
            </a:lvl1pPr>
          </a:lstStyle>
          <a:p>
            <a:fld id="{74408254-3BA2-45F4-9454-56C186DA5F89}" type="datetimeFigureOut">
              <a:rPr lang="en-US" smtClean="0"/>
              <a:t>1/12/2020</a:t>
            </a:fld>
            <a:endParaRPr lang="en-US"/>
          </a:p>
        </p:txBody>
      </p:sp>
      <p:sp>
        <p:nvSpPr>
          <p:cNvPr id="6" name="Rectangle 5">
            <a:extLst>
              <a:ext uri="{FF2B5EF4-FFF2-40B4-BE49-F238E27FC236}">
                <a16:creationId xmlns:a16="http://schemas.microsoft.com/office/drawing/2014/main" id="{3A7BCA9B-1C3D-4D0C-8595-F7B80F7C1F9D}"/>
              </a:ext>
            </a:extLst>
          </p:cNvPr>
          <p:cNvSpPr>
            <a:spLocks noGrp="1" noChangeArrowheads="1"/>
          </p:cNvSpPr>
          <p:nvPr>
            <p:ph type="ftr" sz="quarter" idx="11"/>
          </p:nvPr>
        </p:nvSpPr>
        <p:spPr>
          <a:ln/>
        </p:spPr>
        <p:txBody>
          <a:bodyPr/>
          <a:lstStyle>
            <a:lvl1pPr>
              <a:defRPr/>
            </a:lvl1pPr>
          </a:lstStyle>
          <a:p>
            <a:endParaRPr lang="en-US"/>
          </a:p>
        </p:txBody>
      </p:sp>
      <p:sp>
        <p:nvSpPr>
          <p:cNvPr id="7" name="Rectangle 6">
            <a:extLst>
              <a:ext uri="{FF2B5EF4-FFF2-40B4-BE49-F238E27FC236}">
                <a16:creationId xmlns:a16="http://schemas.microsoft.com/office/drawing/2014/main" id="{C8AD8890-2725-46DB-B365-BF9B7C155BD5}"/>
              </a:ext>
            </a:extLst>
          </p:cNvPr>
          <p:cNvSpPr>
            <a:spLocks noGrp="1" noChangeArrowheads="1"/>
          </p:cNvSpPr>
          <p:nvPr>
            <p:ph type="sldNum" sz="quarter" idx="12"/>
          </p:nvPr>
        </p:nvSpPr>
        <p:spPr>
          <a:ln/>
        </p:spPr>
        <p:txBody>
          <a:bodyPr/>
          <a:lstStyle>
            <a:lvl1pPr>
              <a:defRPr/>
            </a:lvl1pPr>
          </a:lstStyle>
          <a:p>
            <a:fld id="{03DDD2C0-0366-424B-9DC6-0C3E7E42A635}" type="slidenum">
              <a:rPr lang="en-US" smtClean="0"/>
              <a:t>‹#›</a:t>
            </a:fld>
            <a:endParaRPr lang="en-US"/>
          </a:p>
        </p:txBody>
      </p:sp>
    </p:spTree>
    <p:extLst>
      <p:ext uri="{BB962C8B-B14F-4D97-AF65-F5344CB8AC3E}">
        <p14:creationId xmlns:p14="http://schemas.microsoft.com/office/powerpoint/2010/main" val="3832293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3" descr="scifair_INSIDE">
            <a:extLst>
              <a:ext uri="{FF2B5EF4-FFF2-40B4-BE49-F238E27FC236}">
                <a16:creationId xmlns:a16="http://schemas.microsoft.com/office/drawing/2014/main" id="{58D2A685-3FB1-464E-9294-A52EFD7ABA6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4763"/>
            <a:ext cx="12217400" cy="686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8A9B485C-AD99-463F-BEA5-4F44DDAF8FF9}"/>
              </a:ext>
            </a:extLst>
          </p:cNvPr>
          <p:cNvSpPr>
            <a:spLocks noGrp="1" noChangeArrowheads="1"/>
          </p:cNvSpPr>
          <p:nvPr>
            <p:ph type="title"/>
          </p:nvPr>
        </p:nvSpPr>
        <p:spPr bwMode="auto">
          <a:xfrm>
            <a:off x="0" y="838200"/>
            <a:ext cx="1219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C68ED2CE-6F75-4890-9B60-9E11B2358969}"/>
              </a:ext>
            </a:extLst>
          </p:cNvPr>
          <p:cNvSpPr>
            <a:spLocks noGrp="1" noChangeArrowheads="1"/>
          </p:cNvSpPr>
          <p:nvPr>
            <p:ph type="body" idx="1"/>
          </p:nvPr>
        </p:nvSpPr>
        <p:spPr bwMode="auto">
          <a:xfrm>
            <a:off x="0" y="2667000"/>
            <a:ext cx="11988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604" name="Rectangle 4">
            <a:extLst>
              <a:ext uri="{FF2B5EF4-FFF2-40B4-BE49-F238E27FC236}">
                <a16:creationId xmlns:a16="http://schemas.microsoft.com/office/drawing/2014/main" id="{4429D6CA-733D-4DAE-8A55-DE7BDFCAF88A}"/>
              </a:ext>
            </a:extLst>
          </p:cNvPr>
          <p:cNvSpPr>
            <a:spLocks noGrp="1" noChangeArrowheads="1"/>
          </p:cNvSpPr>
          <p:nvPr>
            <p:ph type="dt" sz="half" idx="2"/>
          </p:nvPr>
        </p:nvSpPr>
        <p:spPr bwMode="auto">
          <a:xfrm>
            <a:off x="88392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cs typeface="Times New Roman" pitchFamily="51" charset="0"/>
              </a:defRPr>
            </a:lvl1pPr>
          </a:lstStyle>
          <a:p>
            <a:fld id="{74408254-3BA2-45F4-9454-56C186DA5F89}" type="datetimeFigureOut">
              <a:rPr lang="en-US" smtClean="0"/>
              <a:t>1/12/2020</a:t>
            </a:fld>
            <a:endParaRPr lang="en-US"/>
          </a:p>
        </p:txBody>
      </p:sp>
      <p:sp>
        <p:nvSpPr>
          <p:cNvPr id="25605" name="Rectangle 5">
            <a:extLst>
              <a:ext uri="{FF2B5EF4-FFF2-40B4-BE49-F238E27FC236}">
                <a16:creationId xmlns:a16="http://schemas.microsoft.com/office/drawing/2014/main" id="{6475C255-9EDB-48C7-AAA6-85AB6F1B781C}"/>
              </a:ext>
            </a:extLst>
          </p:cNvPr>
          <p:cNvSpPr>
            <a:spLocks noGrp="1" noChangeArrowheads="1"/>
          </p:cNvSpPr>
          <p:nvPr>
            <p:ph type="ftr" sz="quarter" idx="3"/>
          </p:nvPr>
        </p:nvSpPr>
        <p:spPr bwMode="auto">
          <a:xfrm>
            <a:off x="43688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Times New Roman" pitchFamily="51" charset="0"/>
              </a:defRPr>
            </a:lvl1pPr>
          </a:lstStyle>
          <a:p>
            <a:endParaRPr lang="en-US"/>
          </a:p>
        </p:txBody>
      </p:sp>
      <p:sp>
        <p:nvSpPr>
          <p:cNvPr id="25606" name="Rectangle 6">
            <a:extLst>
              <a:ext uri="{FF2B5EF4-FFF2-40B4-BE49-F238E27FC236}">
                <a16:creationId xmlns:a16="http://schemas.microsoft.com/office/drawing/2014/main" id="{385712BC-173B-469A-B6D0-4BD469E6FA42}"/>
              </a:ext>
            </a:extLst>
          </p:cNvPr>
          <p:cNvSpPr>
            <a:spLocks noGrp="1" noChangeArrowheads="1"/>
          </p:cNvSpPr>
          <p:nvPr>
            <p:ph type="sldNum" sz="quarter" idx="4"/>
          </p:nvPr>
        </p:nvSpPr>
        <p:spPr bwMode="auto">
          <a:xfrm>
            <a:off x="2032000" y="6248400"/>
            <a:ext cx="172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fld id="{03DDD2C0-0366-424B-9DC6-0C3E7E42A635}" type="slidenum">
              <a:rPr lang="en-US" smtClean="0"/>
              <a:t>‹#›</a:t>
            </a:fld>
            <a:endParaRPr lang="en-US"/>
          </a:p>
        </p:txBody>
      </p:sp>
      <p:sp>
        <p:nvSpPr>
          <p:cNvPr id="1032" name="Rectangle 15">
            <a:extLst>
              <a:ext uri="{FF2B5EF4-FFF2-40B4-BE49-F238E27FC236}">
                <a16:creationId xmlns:a16="http://schemas.microsoft.com/office/drawing/2014/main" id="{7A866F64-B756-4AFF-ABB1-B04C9B74F025}"/>
              </a:ext>
            </a:extLst>
          </p:cNvPr>
          <p:cNvSpPr>
            <a:spLocks noChangeArrowheads="1"/>
          </p:cNvSpPr>
          <p:nvPr/>
        </p:nvSpPr>
        <p:spPr bwMode="auto">
          <a:xfrm>
            <a:off x="1485900" y="1609725"/>
            <a:ext cx="9245600" cy="19050"/>
          </a:xfrm>
          <a:prstGeom prst="rect">
            <a:avLst/>
          </a:prstGeom>
          <a:solidFill>
            <a:srgbClr val="808080"/>
          </a:solidFill>
          <a:ln>
            <a:noFill/>
          </a:ln>
        </p:spPr>
        <p:txBody>
          <a:bodyPr wrap="none" anchor="ctr"/>
          <a:lstStyle>
            <a:lvl1pPr>
              <a:defRPr>
                <a:solidFill>
                  <a:schemeClr val="tx1"/>
                </a:solidFill>
                <a:latin typeface="Arial" charset="0"/>
                <a:cs typeface="Times New Roman" pitchFamily="18" charset="0"/>
              </a:defRPr>
            </a:lvl1pPr>
            <a:lvl2pPr marL="742950" indent="-285750">
              <a:defRPr>
                <a:solidFill>
                  <a:schemeClr val="tx1"/>
                </a:solidFill>
                <a:latin typeface="Arial" charset="0"/>
                <a:cs typeface="Times New Roman" pitchFamily="18" charset="0"/>
              </a:defRPr>
            </a:lvl2pPr>
            <a:lvl3pPr marL="1143000" indent="-228600">
              <a:defRPr>
                <a:solidFill>
                  <a:schemeClr val="tx1"/>
                </a:solidFill>
                <a:latin typeface="Arial" charset="0"/>
                <a:cs typeface="Times New Roman" pitchFamily="18" charset="0"/>
              </a:defRPr>
            </a:lvl3pPr>
            <a:lvl4pPr marL="1600200" indent="-228600">
              <a:defRPr>
                <a:solidFill>
                  <a:schemeClr val="tx1"/>
                </a:solidFill>
                <a:latin typeface="Arial" charset="0"/>
                <a:cs typeface="Times New Roman" pitchFamily="18" charset="0"/>
              </a:defRPr>
            </a:lvl4pPr>
            <a:lvl5pPr marL="2057400" indent="-22860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defRPr/>
            </a:pPr>
            <a:endParaRPr lang="en-MY" altLang="en-US" sz="1800"/>
          </a:p>
        </p:txBody>
      </p:sp>
    </p:spTree>
    <p:extLst>
      <p:ext uri="{BB962C8B-B14F-4D97-AF65-F5344CB8AC3E}">
        <p14:creationId xmlns:p14="http://schemas.microsoft.com/office/powerpoint/2010/main" val="1665671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Verdana" pitchFamily="51" charset="0"/>
        </a:defRPr>
      </a:lvl2pPr>
      <a:lvl3pPr algn="ctr" rtl="0" eaLnBrk="1" fontAlgn="base" hangingPunct="1">
        <a:spcBef>
          <a:spcPct val="0"/>
        </a:spcBef>
        <a:spcAft>
          <a:spcPct val="0"/>
        </a:spcAft>
        <a:defRPr sz="3600">
          <a:solidFill>
            <a:schemeClr val="tx2"/>
          </a:solidFill>
          <a:latin typeface="Verdana" pitchFamily="51" charset="0"/>
        </a:defRPr>
      </a:lvl3pPr>
      <a:lvl4pPr algn="ctr" rtl="0" eaLnBrk="1" fontAlgn="base" hangingPunct="1">
        <a:spcBef>
          <a:spcPct val="0"/>
        </a:spcBef>
        <a:spcAft>
          <a:spcPct val="0"/>
        </a:spcAft>
        <a:defRPr sz="3600">
          <a:solidFill>
            <a:schemeClr val="tx2"/>
          </a:solidFill>
          <a:latin typeface="Verdana" pitchFamily="51" charset="0"/>
        </a:defRPr>
      </a:lvl4pPr>
      <a:lvl5pPr algn="ctr" rtl="0" eaLnBrk="1" fontAlgn="base" hangingPunct="1">
        <a:spcBef>
          <a:spcPct val="0"/>
        </a:spcBef>
        <a:spcAft>
          <a:spcPct val="0"/>
        </a:spcAft>
        <a:defRPr sz="3600">
          <a:solidFill>
            <a:schemeClr val="tx2"/>
          </a:solidFill>
          <a:latin typeface="Verdana" pitchFamily="51" charset="0"/>
        </a:defRPr>
      </a:lvl5pPr>
      <a:lvl6pPr marL="457200" algn="ctr" rtl="0" eaLnBrk="1" fontAlgn="base" hangingPunct="1">
        <a:spcBef>
          <a:spcPct val="0"/>
        </a:spcBef>
        <a:spcAft>
          <a:spcPct val="0"/>
        </a:spcAft>
        <a:defRPr sz="3600">
          <a:solidFill>
            <a:schemeClr val="tx2"/>
          </a:solidFill>
          <a:latin typeface="Verdana" pitchFamily="51" charset="0"/>
        </a:defRPr>
      </a:lvl6pPr>
      <a:lvl7pPr marL="914400" algn="ctr" rtl="0" eaLnBrk="1" fontAlgn="base" hangingPunct="1">
        <a:spcBef>
          <a:spcPct val="0"/>
        </a:spcBef>
        <a:spcAft>
          <a:spcPct val="0"/>
        </a:spcAft>
        <a:defRPr sz="3600">
          <a:solidFill>
            <a:schemeClr val="tx2"/>
          </a:solidFill>
          <a:latin typeface="Verdana" pitchFamily="51" charset="0"/>
        </a:defRPr>
      </a:lvl7pPr>
      <a:lvl8pPr marL="1371600" algn="ctr" rtl="0" eaLnBrk="1" fontAlgn="base" hangingPunct="1">
        <a:spcBef>
          <a:spcPct val="0"/>
        </a:spcBef>
        <a:spcAft>
          <a:spcPct val="0"/>
        </a:spcAft>
        <a:defRPr sz="3600">
          <a:solidFill>
            <a:schemeClr val="tx2"/>
          </a:solidFill>
          <a:latin typeface="Verdana" pitchFamily="51" charset="0"/>
        </a:defRPr>
      </a:lvl8pPr>
      <a:lvl9pPr marL="1828800" algn="ctr" rtl="0" eaLnBrk="1" fontAlgn="base" hangingPunct="1">
        <a:spcBef>
          <a:spcPct val="0"/>
        </a:spcBef>
        <a:spcAft>
          <a:spcPct val="0"/>
        </a:spcAft>
        <a:defRPr sz="3600">
          <a:solidFill>
            <a:schemeClr val="tx2"/>
          </a:solidFill>
          <a:latin typeface="Verdana" pitchFamily="51" charset="0"/>
        </a:defRPr>
      </a:lvl9pPr>
    </p:titleStyle>
    <p:bodyStyle>
      <a:lvl1pPr marL="342900" indent="-342900" algn="ctr" rtl="0" eaLnBrk="1" fontAlgn="base" hangingPunct="1">
        <a:spcBef>
          <a:spcPct val="20000"/>
        </a:spcBef>
        <a:spcAft>
          <a:spcPct val="0"/>
        </a:spcAft>
        <a:buClr>
          <a:srgbClr val="5F5F5F"/>
        </a:buClr>
        <a:buFont typeface="Wingdings" panose="05000000000000000000" pitchFamily="2" charset="2"/>
        <a:buChar char="§"/>
        <a:defRPr>
          <a:solidFill>
            <a:schemeClr val="tx2"/>
          </a:solidFill>
          <a:latin typeface="+mn-lt"/>
          <a:ea typeface="+mn-ea"/>
          <a:cs typeface="+mn-cs"/>
        </a:defRPr>
      </a:lvl1pPr>
      <a:lvl2pPr marL="742950" indent="-285750" algn="ctr" rtl="0" eaLnBrk="1" fontAlgn="base" hangingPunct="1">
        <a:spcBef>
          <a:spcPct val="20000"/>
        </a:spcBef>
        <a:spcAft>
          <a:spcPct val="0"/>
        </a:spcAft>
        <a:buClr>
          <a:srgbClr val="5F5F5F"/>
        </a:buClr>
        <a:buFont typeface="Wingdings" panose="05000000000000000000" pitchFamily="2" charset="2"/>
        <a:buChar char="§"/>
        <a:defRPr sz="1700">
          <a:solidFill>
            <a:schemeClr val="tx2"/>
          </a:solidFill>
          <a:latin typeface="+mn-lt"/>
        </a:defRPr>
      </a:lvl2pPr>
      <a:lvl3pPr marL="1143000" indent="-228600" algn="ctr" rtl="0" eaLnBrk="1" fontAlgn="base" hangingPunct="1">
        <a:spcBef>
          <a:spcPct val="20000"/>
        </a:spcBef>
        <a:spcAft>
          <a:spcPct val="0"/>
        </a:spcAft>
        <a:buClr>
          <a:srgbClr val="5F5F5F"/>
        </a:buClr>
        <a:buFont typeface="Wingdings" panose="05000000000000000000" pitchFamily="2" charset="2"/>
        <a:buChar char="§"/>
        <a:defRPr sz="1600">
          <a:solidFill>
            <a:schemeClr val="tx2"/>
          </a:solidFill>
          <a:latin typeface="+mn-lt"/>
        </a:defRPr>
      </a:lvl3pPr>
      <a:lvl4pPr marL="1600200" indent="-228600" algn="ctr" rtl="0" eaLnBrk="1" fontAlgn="base" hangingPunct="1">
        <a:spcBef>
          <a:spcPct val="20000"/>
        </a:spcBef>
        <a:spcAft>
          <a:spcPct val="0"/>
        </a:spcAft>
        <a:buClr>
          <a:srgbClr val="5F5F5F"/>
        </a:buClr>
        <a:buFont typeface="Wingdings" panose="05000000000000000000" pitchFamily="2" charset="2"/>
        <a:buChar char="§"/>
        <a:defRPr sz="1500">
          <a:solidFill>
            <a:schemeClr val="tx2"/>
          </a:solidFill>
          <a:latin typeface="+mn-lt"/>
        </a:defRPr>
      </a:lvl4pPr>
      <a:lvl5pPr marL="2057400" indent="-228600" algn="ctr" rtl="0" eaLnBrk="1" fontAlgn="base" hangingPunct="1">
        <a:spcBef>
          <a:spcPct val="20000"/>
        </a:spcBef>
        <a:spcAft>
          <a:spcPct val="0"/>
        </a:spcAft>
        <a:buClr>
          <a:srgbClr val="5F5F5F"/>
        </a:buClr>
        <a:buFont typeface="Wingdings" panose="05000000000000000000" pitchFamily="2" charset="2"/>
        <a:buChar char="§"/>
        <a:defRPr sz="1400">
          <a:solidFill>
            <a:schemeClr val="tx2"/>
          </a:solidFill>
          <a:latin typeface="+mn-lt"/>
        </a:defRPr>
      </a:lvl5pPr>
      <a:lvl6pPr marL="25146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6pPr>
      <a:lvl7pPr marL="29718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7pPr>
      <a:lvl8pPr marL="34290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8pPr>
      <a:lvl9pPr marL="3886200" indent="-228600" algn="ctr" rtl="0" eaLnBrk="1" fontAlgn="base" hangingPunct="1">
        <a:spcBef>
          <a:spcPct val="20000"/>
        </a:spcBef>
        <a:spcAft>
          <a:spcPct val="0"/>
        </a:spcAft>
        <a:buClr>
          <a:srgbClr val="5F5F5F"/>
        </a:buClr>
        <a:buFont typeface="Wingdings" pitchFamily="2" charset="2"/>
        <a:buChar char="§"/>
        <a:defRPr sz="1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79BCF-0AA3-4F52-9756-7ABD1CF130E1}"/>
              </a:ext>
            </a:extLst>
          </p:cNvPr>
          <p:cNvSpPr>
            <a:spLocks noGrp="1"/>
          </p:cNvSpPr>
          <p:nvPr>
            <p:ph type="ctrTitle"/>
          </p:nvPr>
        </p:nvSpPr>
        <p:spPr/>
        <p:txBody>
          <a:bodyPr/>
          <a:lstStyle/>
          <a:p>
            <a:r>
              <a:rPr lang="en-US" dirty="0">
                <a:effectLst>
                  <a:outerShdw blurRad="38100" dist="38100" dir="2700000" algn="tl">
                    <a:srgbClr val="000000">
                      <a:alpha val="43137"/>
                    </a:srgbClr>
                  </a:outerShdw>
                </a:effectLst>
              </a:rPr>
              <a:t>ANTI-NEOPLASTIC AGENTS</a:t>
            </a:r>
          </a:p>
        </p:txBody>
      </p:sp>
      <p:sp>
        <p:nvSpPr>
          <p:cNvPr id="3" name="Subtitle 2">
            <a:extLst>
              <a:ext uri="{FF2B5EF4-FFF2-40B4-BE49-F238E27FC236}">
                <a16:creationId xmlns:a16="http://schemas.microsoft.com/office/drawing/2014/main" id="{C01A809C-EB76-4BDF-8C1F-56C68920AE02}"/>
              </a:ext>
            </a:extLst>
          </p:cNvPr>
          <p:cNvSpPr>
            <a:spLocks noGrp="1"/>
          </p:cNvSpPr>
          <p:nvPr>
            <p:ph type="subTitle" idx="1"/>
          </p:nvPr>
        </p:nvSpPr>
        <p:spPr>
          <a:xfrm>
            <a:off x="2009913" y="3697356"/>
            <a:ext cx="8636000" cy="1981200"/>
          </a:xfrm>
        </p:spPr>
        <p:txBody>
          <a:bodyPr/>
          <a:lstStyle/>
          <a:p>
            <a:pPr algn="ctr"/>
            <a:r>
              <a:rPr lang="en-US" sz="1800" b="1" dirty="0"/>
              <a:t>BY:</a:t>
            </a:r>
          </a:p>
          <a:p>
            <a:pPr algn="ctr"/>
            <a:r>
              <a:rPr lang="en-US" sz="1800" b="1" dirty="0"/>
              <a:t>FARHAT SAGHIR.</a:t>
            </a:r>
          </a:p>
          <a:p>
            <a:pPr algn="ctr"/>
            <a:r>
              <a:rPr lang="en-US" sz="1800" b="1" dirty="0"/>
              <a:t>PhD Scholar (Pharmaceutical Chemistry).</a:t>
            </a:r>
          </a:p>
          <a:p>
            <a:pPr algn="ctr"/>
            <a:r>
              <a:rPr lang="en-US" sz="1800" b="1" dirty="0"/>
              <a:t>PUCP University of the Punjab, Lahore.</a:t>
            </a:r>
          </a:p>
        </p:txBody>
      </p:sp>
    </p:spTree>
    <p:extLst>
      <p:ext uri="{BB962C8B-B14F-4D97-AF65-F5344CB8AC3E}">
        <p14:creationId xmlns:p14="http://schemas.microsoft.com/office/powerpoint/2010/main" val="141587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EFF9E-D7D7-491F-B8FD-FA284B7B6FC9}"/>
              </a:ext>
            </a:extLst>
          </p:cNvPr>
          <p:cNvSpPr>
            <a:spLocks noGrp="1"/>
          </p:cNvSpPr>
          <p:nvPr>
            <p:ph type="title"/>
          </p:nvPr>
        </p:nvSpPr>
        <p:spPr/>
        <p:txBody>
          <a:bodyPr/>
          <a:lstStyle/>
          <a:p>
            <a:r>
              <a:rPr lang="en-US" sz="3200" b="1" dirty="0">
                <a:latin typeface="+mn-lt"/>
              </a:rPr>
              <a:t>3. Antibiotics</a:t>
            </a:r>
          </a:p>
        </p:txBody>
      </p:sp>
      <p:sp>
        <p:nvSpPr>
          <p:cNvPr id="3" name="Content Placeholder 2">
            <a:extLst>
              <a:ext uri="{FF2B5EF4-FFF2-40B4-BE49-F238E27FC236}">
                <a16:creationId xmlns:a16="http://schemas.microsoft.com/office/drawing/2014/main" id="{A8A1DB1B-EB9B-47B0-A99A-F4D01CB31C02}"/>
              </a:ext>
            </a:extLst>
          </p:cNvPr>
          <p:cNvSpPr>
            <a:spLocks noGrp="1"/>
          </p:cNvSpPr>
          <p:nvPr>
            <p:ph idx="1"/>
          </p:nvPr>
        </p:nvSpPr>
        <p:spPr>
          <a:xfrm>
            <a:off x="290285" y="2028371"/>
            <a:ext cx="11611429" cy="4140199"/>
          </a:xfrm>
        </p:spPr>
        <p:txBody>
          <a:bodyPr/>
          <a:lstStyle/>
          <a:p>
            <a:pPr marL="400050" indent="-400050">
              <a:buFont typeface="+mj-lt"/>
              <a:buAutoNum type="romanUcPeriod"/>
            </a:pPr>
            <a:r>
              <a:rPr lang="en-US" sz="2000" b="1" dirty="0">
                <a:solidFill>
                  <a:srgbClr val="00B050"/>
                </a:solidFill>
              </a:rPr>
              <a:t>Anthracyclines: </a:t>
            </a:r>
            <a:r>
              <a:rPr lang="en-US" sz="2000" dirty="0"/>
              <a:t>Daunorubicin, Doxorubicin.</a:t>
            </a:r>
          </a:p>
          <a:p>
            <a:pPr marL="400050" indent="-400050">
              <a:buFont typeface="+mj-lt"/>
              <a:buAutoNum type="romanUcPeriod"/>
            </a:pPr>
            <a:r>
              <a:rPr lang="en-US" sz="2000" b="1" dirty="0">
                <a:solidFill>
                  <a:srgbClr val="00B050"/>
                </a:solidFill>
              </a:rPr>
              <a:t>Miscellaneous: </a:t>
            </a:r>
            <a:r>
              <a:rPr lang="en-US" sz="2000" dirty="0"/>
              <a:t>Actinomycin D, Mithramycin, Bleomycin and Mitomycin C.</a:t>
            </a:r>
          </a:p>
          <a:p>
            <a:pPr marL="0" indent="0">
              <a:buNone/>
            </a:pPr>
            <a:r>
              <a:rPr lang="en-US" sz="3200" b="1" dirty="0"/>
              <a:t>4. Hormones and their Antagonists</a:t>
            </a:r>
          </a:p>
          <a:p>
            <a:pPr marL="0" indent="0" algn="just">
              <a:buNone/>
            </a:pPr>
            <a:r>
              <a:rPr lang="en-US" sz="2000" dirty="0"/>
              <a:t>                                                               Ethinyl estradiol, Tamoxifen and Megestrol.</a:t>
            </a:r>
          </a:p>
          <a:p>
            <a:pPr marL="0" indent="0">
              <a:buNone/>
            </a:pPr>
            <a:r>
              <a:rPr lang="en-US" sz="3200" b="1" dirty="0"/>
              <a:t>5. Immunotherapy</a:t>
            </a:r>
          </a:p>
          <a:p>
            <a:pPr marL="0" indent="0">
              <a:buNone/>
            </a:pPr>
            <a:r>
              <a:rPr lang="en-US" sz="3200" dirty="0"/>
              <a:t>Interferon-</a:t>
            </a:r>
            <a:r>
              <a:rPr lang="en-US" sz="3200" dirty="0">
                <a:latin typeface="Calibri" panose="020F0502020204030204" pitchFamily="34" charset="0"/>
                <a:cs typeface="Calibri" panose="020F0502020204030204" pitchFamily="34" charset="0"/>
              </a:rPr>
              <a:t>α- 2a recombinant</a:t>
            </a:r>
            <a:endParaRPr lang="en-US" sz="3200" dirty="0"/>
          </a:p>
          <a:p>
            <a:pPr marL="0" indent="0">
              <a:buNone/>
            </a:pPr>
            <a:r>
              <a:rPr lang="en-US" sz="3200" b="1" dirty="0"/>
              <a:t>6. Miscellaneous</a:t>
            </a:r>
          </a:p>
          <a:p>
            <a:pPr marL="0" indent="0">
              <a:buNone/>
            </a:pPr>
            <a:r>
              <a:rPr lang="en-US" sz="2000" dirty="0"/>
              <a:t>      Cisplatin, Procarbazine, </a:t>
            </a:r>
            <a:r>
              <a:rPr lang="en-US" sz="2000" dirty="0" err="1"/>
              <a:t>Testolactone</a:t>
            </a:r>
            <a:r>
              <a:rPr lang="en-US" sz="2000" dirty="0"/>
              <a:t> and  Hydroxyurea</a:t>
            </a:r>
            <a:endParaRPr lang="en-US" dirty="0"/>
          </a:p>
        </p:txBody>
      </p:sp>
    </p:spTree>
    <p:extLst>
      <p:ext uri="{BB962C8B-B14F-4D97-AF65-F5344CB8AC3E}">
        <p14:creationId xmlns:p14="http://schemas.microsoft.com/office/powerpoint/2010/main" val="260877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7511-4023-46BF-AE45-9924BF556B90}"/>
              </a:ext>
            </a:extLst>
          </p:cNvPr>
          <p:cNvSpPr>
            <a:spLocks noGrp="1"/>
          </p:cNvSpPr>
          <p:nvPr>
            <p:ph type="title"/>
          </p:nvPr>
        </p:nvSpPr>
        <p:spPr>
          <a:xfrm>
            <a:off x="0" y="838200"/>
            <a:ext cx="12192000" cy="672548"/>
          </a:xfrm>
        </p:spPr>
        <p:txBody>
          <a:bodyPr/>
          <a:lstStyle/>
          <a:p>
            <a:r>
              <a:rPr lang="en-US" b="1" dirty="0"/>
              <a:t>7. Plant Products</a:t>
            </a:r>
          </a:p>
        </p:txBody>
      </p:sp>
      <p:sp>
        <p:nvSpPr>
          <p:cNvPr id="3" name="Content Placeholder 2">
            <a:extLst>
              <a:ext uri="{FF2B5EF4-FFF2-40B4-BE49-F238E27FC236}">
                <a16:creationId xmlns:a16="http://schemas.microsoft.com/office/drawing/2014/main" id="{2175E5C0-FFEE-47F7-9188-FE910200DCA1}"/>
              </a:ext>
            </a:extLst>
          </p:cNvPr>
          <p:cNvSpPr>
            <a:spLocks noGrp="1"/>
          </p:cNvSpPr>
          <p:nvPr>
            <p:ph idx="1"/>
          </p:nvPr>
        </p:nvSpPr>
        <p:spPr>
          <a:xfrm>
            <a:off x="234121" y="1510748"/>
            <a:ext cx="11723757" cy="5075582"/>
          </a:xfrm>
        </p:spPr>
        <p:txBody>
          <a:bodyPr/>
          <a:lstStyle/>
          <a:p>
            <a:pPr marL="457200" lvl="0" indent="-457200" algn="just">
              <a:buAutoNum type="alphaLcParenR"/>
            </a:pPr>
            <a:r>
              <a:rPr lang="en-US" sz="2400" dirty="0">
                <a:solidFill>
                  <a:srgbClr val="FF0000"/>
                </a:solidFill>
              </a:rPr>
              <a:t>Amides &amp; imides</a:t>
            </a:r>
          </a:p>
          <a:p>
            <a:pPr algn="just">
              <a:buFont typeface="Wingdings" panose="05000000000000000000" pitchFamily="2" charset="2"/>
              <a:buChar char="ü"/>
            </a:pPr>
            <a:r>
              <a:rPr lang="en-US" sz="2400" dirty="0">
                <a:solidFill>
                  <a:srgbClr val="000000"/>
                </a:solidFill>
              </a:rPr>
              <a:t>Colchicine,  </a:t>
            </a:r>
            <a:r>
              <a:rPr lang="en-US" sz="2400" dirty="0" err="1">
                <a:solidFill>
                  <a:srgbClr val="000000"/>
                </a:solidFill>
              </a:rPr>
              <a:t>Narciclasine</a:t>
            </a:r>
            <a:r>
              <a:rPr lang="en-US" sz="2400" dirty="0">
                <a:solidFill>
                  <a:srgbClr val="000000"/>
                </a:solidFill>
              </a:rPr>
              <a:t>     </a:t>
            </a:r>
          </a:p>
          <a:p>
            <a:pPr marL="457200" lvl="0" indent="-457200" algn="just">
              <a:buAutoNum type="alphaLcParenR" startAt="2"/>
            </a:pPr>
            <a:r>
              <a:rPr lang="en-US" sz="2400" dirty="0">
                <a:solidFill>
                  <a:srgbClr val="FF0000"/>
                </a:solidFill>
              </a:rPr>
              <a:t>Tertiary amines</a:t>
            </a:r>
          </a:p>
          <a:p>
            <a:pPr marL="514350" lvl="0" indent="-514350" algn="just">
              <a:buFont typeface="+mj-lt"/>
              <a:buAutoNum type="romanLcPeriod"/>
            </a:pPr>
            <a:r>
              <a:rPr lang="en-US" sz="2400" dirty="0">
                <a:solidFill>
                  <a:srgbClr val="00B050"/>
                </a:solidFill>
              </a:rPr>
              <a:t>Dimeric indole alkaloids:</a:t>
            </a:r>
          </a:p>
          <a:p>
            <a:pPr marL="0" lvl="0" indent="0" algn="just">
              <a:buNone/>
            </a:pPr>
            <a:r>
              <a:rPr lang="en-US" sz="2400" dirty="0">
                <a:solidFill>
                  <a:srgbClr val="00B050"/>
                </a:solidFill>
              </a:rPr>
              <a:t> </a:t>
            </a:r>
            <a:r>
              <a:rPr lang="en-US" sz="2400" dirty="0">
                <a:solidFill>
                  <a:srgbClr val="000000"/>
                </a:solidFill>
              </a:rPr>
              <a:t>Vincristine, vinblastine</a:t>
            </a:r>
          </a:p>
          <a:p>
            <a:pPr marL="0" lvl="0" indent="0" algn="just">
              <a:buNone/>
            </a:pPr>
            <a:r>
              <a:rPr lang="en-US" sz="2400" dirty="0">
                <a:solidFill>
                  <a:srgbClr val="00B050"/>
                </a:solidFill>
              </a:rPr>
              <a:t>ii.    Dimeric </a:t>
            </a:r>
            <a:r>
              <a:rPr lang="en-US" sz="2400" dirty="0" err="1">
                <a:solidFill>
                  <a:srgbClr val="00B050"/>
                </a:solidFill>
              </a:rPr>
              <a:t>tetrahydroisoquinolines</a:t>
            </a:r>
            <a:r>
              <a:rPr lang="en-US" sz="2400" dirty="0">
                <a:solidFill>
                  <a:srgbClr val="00B050"/>
                </a:solidFill>
              </a:rPr>
              <a:t>: </a:t>
            </a:r>
          </a:p>
          <a:p>
            <a:pPr marL="0" lvl="0" indent="0" algn="just">
              <a:buNone/>
            </a:pPr>
            <a:r>
              <a:rPr lang="en-US" sz="2400" dirty="0" err="1">
                <a:solidFill>
                  <a:srgbClr val="000000"/>
                </a:solidFill>
              </a:rPr>
              <a:t>Thalicapine</a:t>
            </a:r>
            <a:r>
              <a:rPr lang="en-US" sz="2400" dirty="0">
                <a:solidFill>
                  <a:srgbClr val="000000"/>
                </a:solidFill>
              </a:rPr>
              <a:t>, </a:t>
            </a:r>
            <a:r>
              <a:rPr lang="en-US" sz="2400" dirty="0" err="1">
                <a:solidFill>
                  <a:srgbClr val="000000"/>
                </a:solidFill>
              </a:rPr>
              <a:t>thalidasine</a:t>
            </a:r>
            <a:endParaRPr lang="en-US" sz="2400" dirty="0">
              <a:solidFill>
                <a:srgbClr val="000000"/>
              </a:solidFill>
            </a:endParaRPr>
          </a:p>
          <a:p>
            <a:pPr marL="0" lvl="0" indent="0" algn="just">
              <a:buNone/>
            </a:pPr>
            <a:r>
              <a:rPr lang="en-US" sz="2400" dirty="0">
                <a:solidFill>
                  <a:srgbClr val="000000"/>
                </a:solidFill>
              </a:rPr>
              <a:t>iii.   </a:t>
            </a:r>
            <a:r>
              <a:rPr lang="en-US" sz="2400" dirty="0">
                <a:solidFill>
                  <a:srgbClr val="00B050"/>
                </a:solidFill>
              </a:rPr>
              <a:t>Acyclic tertiary amines: </a:t>
            </a:r>
          </a:p>
          <a:p>
            <a:pPr marL="0" lvl="0" indent="0" algn="just">
              <a:buNone/>
            </a:pPr>
            <a:r>
              <a:rPr lang="en-US" sz="2400" dirty="0" err="1">
                <a:solidFill>
                  <a:srgbClr val="000000"/>
                </a:solidFill>
              </a:rPr>
              <a:t>Solapalmitine</a:t>
            </a:r>
            <a:r>
              <a:rPr lang="en-US" sz="2400" dirty="0">
                <a:solidFill>
                  <a:srgbClr val="000000"/>
                </a:solidFill>
              </a:rPr>
              <a:t>, </a:t>
            </a:r>
            <a:r>
              <a:rPr lang="en-US" sz="2400" dirty="0" err="1">
                <a:solidFill>
                  <a:srgbClr val="000000"/>
                </a:solidFill>
              </a:rPr>
              <a:t>solapalmitenine</a:t>
            </a:r>
            <a:endParaRPr lang="en-US" sz="2400" dirty="0">
              <a:solidFill>
                <a:srgbClr val="000000"/>
              </a:solidFill>
            </a:endParaRPr>
          </a:p>
          <a:p>
            <a:pPr marL="0" lvl="0" indent="0" algn="just">
              <a:buNone/>
            </a:pPr>
            <a:r>
              <a:rPr lang="en-US" sz="2400" dirty="0">
                <a:solidFill>
                  <a:srgbClr val="00B050"/>
                </a:solidFill>
              </a:rPr>
              <a:t>iv.  </a:t>
            </a:r>
            <a:r>
              <a:rPr lang="en-US" sz="2400" dirty="0" err="1">
                <a:solidFill>
                  <a:srgbClr val="00B050"/>
                </a:solidFill>
              </a:rPr>
              <a:t>Phenanthroquinilizidines</a:t>
            </a:r>
            <a:r>
              <a:rPr lang="en-US" sz="2400" dirty="0">
                <a:solidFill>
                  <a:srgbClr val="00B050"/>
                </a:solidFill>
              </a:rPr>
              <a:t>: </a:t>
            </a:r>
          </a:p>
          <a:p>
            <a:pPr marL="0" lvl="0" indent="0" algn="just">
              <a:buNone/>
            </a:pPr>
            <a:r>
              <a:rPr lang="en-US" sz="2400" dirty="0" err="1">
                <a:solidFill>
                  <a:srgbClr val="000000"/>
                </a:solidFill>
              </a:rPr>
              <a:t>Tylophorine</a:t>
            </a:r>
            <a:r>
              <a:rPr lang="en-US" sz="2400" dirty="0">
                <a:solidFill>
                  <a:srgbClr val="000000"/>
                </a:solidFill>
              </a:rPr>
              <a:t>, </a:t>
            </a:r>
            <a:r>
              <a:rPr lang="en-US" sz="2400" dirty="0" err="1">
                <a:solidFill>
                  <a:srgbClr val="000000"/>
                </a:solidFill>
              </a:rPr>
              <a:t>tylocrebrine</a:t>
            </a:r>
            <a:r>
              <a:rPr lang="en-US" sz="2400" dirty="0">
                <a:solidFill>
                  <a:srgbClr val="000000"/>
                </a:solidFill>
              </a:rPr>
              <a:t>, </a:t>
            </a:r>
            <a:r>
              <a:rPr lang="en-US" sz="2400" dirty="0" err="1">
                <a:solidFill>
                  <a:srgbClr val="000000"/>
                </a:solidFill>
              </a:rPr>
              <a:t>tylophorinine</a:t>
            </a:r>
            <a:r>
              <a:rPr lang="en-US" sz="2400" dirty="0">
                <a:solidFill>
                  <a:srgbClr val="000000"/>
                </a:solidFill>
              </a:rPr>
              <a:t>, phenanthroindolizidine.</a:t>
            </a:r>
          </a:p>
        </p:txBody>
      </p:sp>
    </p:spTree>
    <p:extLst>
      <p:ext uri="{BB962C8B-B14F-4D97-AF65-F5344CB8AC3E}">
        <p14:creationId xmlns:p14="http://schemas.microsoft.com/office/powerpoint/2010/main" val="1464154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186B6-6C2B-413C-8B42-6D03E3D5EC42}"/>
              </a:ext>
            </a:extLst>
          </p:cNvPr>
          <p:cNvSpPr>
            <a:spLocks noGrp="1"/>
          </p:cNvSpPr>
          <p:nvPr>
            <p:ph idx="1"/>
          </p:nvPr>
        </p:nvSpPr>
        <p:spPr>
          <a:xfrm>
            <a:off x="260626" y="1938130"/>
            <a:ext cx="11670748" cy="3352800"/>
          </a:xfrm>
        </p:spPr>
        <p:txBody>
          <a:bodyPr/>
          <a:lstStyle/>
          <a:p>
            <a:pPr marL="457200" lvl="0" indent="-457200" algn="just">
              <a:buFont typeface="Wingdings" panose="05000000000000000000" pitchFamily="2" charset="2"/>
              <a:buAutoNum type="alphaLcParenR" startAt="3"/>
            </a:pPr>
            <a:r>
              <a:rPr lang="en-US" sz="2400" dirty="0">
                <a:solidFill>
                  <a:srgbClr val="FF0000"/>
                </a:solidFill>
              </a:rPr>
              <a:t>Heterocyclic amines</a:t>
            </a:r>
          </a:p>
          <a:p>
            <a:pPr lvl="0" algn="just">
              <a:buFont typeface="Wingdings" panose="05000000000000000000" pitchFamily="2" charset="2"/>
              <a:buChar char="ü"/>
            </a:pPr>
            <a:r>
              <a:rPr lang="en-US" sz="2400" dirty="0" err="1">
                <a:solidFill>
                  <a:srgbClr val="000000"/>
                </a:solidFill>
              </a:rPr>
              <a:t>Camptothecin</a:t>
            </a:r>
            <a:endParaRPr lang="en-US" sz="2400" dirty="0">
              <a:solidFill>
                <a:srgbClr val="000000"/>
              </a:solidFill>
            </a:endParaRPr>
          </a:p>
          <a:p>
            <a:pPr marL="457200" lvl="0" indent="-457200" algn="just">
              <a:buAutoNum type="alphaLcParenR" startAt="4"/>
            </a:pPr>
            <a:r>
              <a:rPr lang="en-US" sz="2400" dirty="0">
                <a:solidFill>
                  <a:srgbClr val="FF0000"/>
                </a:solidFill>
              </a:rPr>
              <a:t>Lactones</a:t>
            </a:r>
          </a:p>
          <a:p>
            <a:pPr lvl="0" algn="just">
              <a:buFont typeface="Wingdings" panose="05000000000000000000" pitchFamily="2" charset="2"/>
              <a:buChar char="ü"/>
            </a:pPr>
            <a:r>
              <a:rPr lang="en-US" sz="2400" dirty="0">
                <a:solidFill>
                  <a:srgbClr val="FF0000"/>
                </a:solidFill>
              </a:rPr>
              <a:t> </a:t>
            </a:r>
            <a:r>
              <a:rPr lang="en-US" sz="2400" dirty="0"/>
              <a:t>Podophyllotoxin</a:t>
            </a:r>
          </a:p>
          <a:p>
            <a:pPr marL="457200" lvl="0" indent="-457200" algn="just">
              <a:buAutoNum type="alphaLcParenR" startAt="5"/>
            </a:pPr>
            <a:r>
              <a:rPr lang="en-US" sz="2400" dirty="0">
                <a:solidFill>
                  <a:srgbClr val="FF0000"/>
                </a:solidFill>
              </a:rPr>
              <a:t>Glycosides</a:t>
            </a:r>
          </a:p>
          <a:p>
            <a:pPr lvl="0" algn="just">
              <a:buFont typeface="Wingdings" panose="05000000000000000000" pitchFamily="2" charset="2"/>
              <a:buChar char="ü"/>
            </a:pPr>
            <a:r>
              <a:rPr lang="en-US" sz="2400" dirty="0"/>
              <a:t>Mithramycin</a:t>
            </a:r>
          </a:p>
          <a:p>
            <a:pPr marL="0" lvl="0" indent="0" algn="just">
              <a:buNone/>
            </a:pPr>
            <a:endParaRPr lang="en-US" sz="2400" dirty="0">
              <a:solidFill>
                <a:srgbClr val="000000"/>
              </a:solidFill>
            </a:endParaRPr>
          </a:p>
          <a:p>
            <a:endParaRPr lang="en-US" dirty="0"/>
          </a:p>
        </p:txBody>
      </p:sp>
    </p:spTree>
    <p:extLst>
      <p:ext uri="{BB962C8B-B14F-4D97-AF65-F5344CB8AC3E}">
        <p14:creationId xmlns:p14="http://schemas.microsoft.com/office/powerpoint/2010/main" val="521084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A288-B2DF-4207-AF8F-726E08825E6F}"/>
              </a:ext>
            </a:extLst>
          </p:cNvPr>
          <p:cNvSpPr>
            <a:spLocks noGrp="1"/>
          </p:cNvSpPr>
          <p:nvPr>
            <p:ph type="title"/>
          </p:nvPr>
        </p:nvSpPr>
        <p:spPr/>
        <p:txBody>
          <a:bodyPr/>
          <a:lstStyle/>
          <a:p>
            <a:r>
              <a:rPr lang="en-US" dirty="0">
                <a:solidFill>
                  <a:srgbClr val="FF0000"/>
                </a:solidFill>
              </a:rPr>
              <a:t>6 – MARCAPTOPURINE</a:t>
            </a:r>
          </a:p>
        </p:txBody>
      </p:sp>
      <p:sp>
        <p:nvSpPr>
          <p:cNvPr id="3" name="Content Placeholder 2">
            <a:extLst>
              <a:ext uri="{FF2B5EF4-FFF2-40B4-BE49-F238E27FC236}">
                <a16:creationId xmlns:a16="http://schemas.microsoft.com/office/drawing/2014/main" id="{36E39866-46D1-49F1-9D72-F6070C8C22F4}"/>
              </a:ext>
            </a:extLst>
          </p:cNvPr>
          <p:cNvSpPr>
            <a:spLocks noGrp="1"/>
          </p:cNvSpPr>
          <p:nvPr>
            <p:ph idx="1"/>
          </p:nvPr>
        </p:nvSpPr>
        <p:spPr>
          <a:xfrm>
            <a:off x="318053" y="2027583"/>
            <a:ext cx="11370364" cy="3992217"/>
          </a:xfrm>
        </p:spPr>
        <p:txBody>
          <a:bodyPr/>
          <a:lstStyle/>
          <a:p>
            <a:pPr algn="just"/>
            <a:r>
              <a:rPr lang="en-US" b="1" dirty="0"/>
              <a:t>Chemically:         (3,7-Dihydropurine-6-thione)</a:t>
            </a:r>
          </a:p>
          <a:p>
            <a:pPr marL="0" indent="0" algn="just">
              <a:buNone/>
            </a:pPr>
            <a:r>
              <a:rPr lang="en-US" b="1" dirty="0"/>
              <a:t>                        </a:t>
            </a:r>
            <a:r>
              <a:rPr lang="en-US" dirty="0"/>
              <a:t>Mercaptopurine is analog of adenine and hypoxanthine.</a:t>
            </a:r>
          </a:p>
          <a:p>
            <a:pPr marL="0" indent="0" algn="just">
              <a:buNone/>
            </a:pPr>
            <a:endParaRPr lang="en-US" dirty="0"/>
          </a:p>
        </p:txBody>
      </p:sp>
      <p:pic>
        <p:nvPicPr>
          <p:cNvPr id="4" name="Picture 3">
            <a:extLst>
              <a:ext uri="{FF2B5EF4-FFF2-40B4-BE49-F238E27FC236}">
                <a16:creationId xmlns:a16="http://schemas.microsoft.com/office/drawing/2014/main" id="{6530FB52-749E-4B53-B885-75A8400E59A3}"/>
              </a:ext>
            </a:extLst>
          </p:cNvPr>
          <p:cNvPicPr>
            <a:picLocks noChangeAspect="1"/>
          </p:cNvPicPr>
          <p:nvPr/>
        </p:nvPicPr>
        <p:blipFill>
          <a:blip r:embed="rId2"/>
          <a:stretch>
            <a:fillRect/>
          </a:stretch>
        </p:blipFill>
        <p:spPr>
          <a:xfrm>
            <a:off x="3061252" y="2739887"/>
            <a:ext cx="5300870" cy="3554896"/>
          </a:xfrm>
          <a:prstGeom prst="rect">
            <a:avLst/>
          </a:prstGeom>
        </p:spPr>
      </p:pic>
    </p:spTree>
    <p:extLst>
      <p:ext uri="{BB962C8B-B14F-4D97-AF65-F5344CB8AC3E}">
        <p14:creationId xmlns:p14="http://schemas.microsoft.com/office/powerpoint/2010/main" val="2049940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EFD1-42D9-4230-AA55-EC525FEBF490}"/>
              </a:ext>
            </a:extLst>
          </p:cNvPr>
          <p:cNvSpPr>
            <a:spLocks noGrp="1"/>
          </p:cNvSpPr>
          <p:nvPr>
            <p:ph type="title"/>
          </p:nvPr>
        </p:nvSpPr>
        <p:spPr/>
        <p:txBody>
          <a:bodyPr/>
          <a:lstStyle/>
          <a:p>
            <a:r>
              <a:rPr lang="en-US" dirty="0"/>
              <a:t>MECHANISM OF ACTION</a:t>
            </a:r>
          </a:p>
        </p:txBody>
      </p:sp>
      <p:sp>
        <p:nvSpPr>
          <p:cNvPr id="3" name="Content Placeholder 2">
            <a:extLst>
              <a:ext uri="{FF2B5EF4-FFF2-40B4-BE49-F238E27FC236}">
                <a16:creationId xmlns:a16="http://schemas.microsoft.com/office/drawing/2014/main" id="{D8ED420F-0B7A-4272-85DB-65F9A6B62B7A}"/>
              </a:ext>
            </a:extLst>
          </p:cNvPr>
          <p:cNvSpPr>
            <a:spLocks noGrp="1"/>
          </p:cNvSpPr>
          <p:nvPr>
            <p:ph idx="1"/>
          </p:nvPr>
        </p:nvSpPr>
        <p:spPr>
          <a:xfrm>
            <a:off x="410816" y="1752600"/>
            <a:ext cx="11317357" cy="4661452"/>
          </a:xfrm>
        </p:spPr>
        <p:txBody>
          <a:bodyPr/>
          <a:lstStyle/>
          <a:p>
            <a:pPr algn="just"/>
            <a:r>
              <a:rPr lang="en-US" sz="2400" b="1" dirty="0">
                <a:solidFill>
                  <a:srgbClr val="FF0000"/>
                </a:solidFill>
              </a:rPr>
              <a:t>6-mercaptupurine is converted to 6- mercaptopurine nucleotides leading to an inhibition of De novo purine nucleotide synthesis.  </a:t>
            </a:r>
          </a:p>
          <a:p>
            <a:pPr algn="just"/>
            <a:r>
              <a:rPr lang="en-US" sz="2400" dirty="0"/>
              <a:t>6-Mercaptopurine competes with hypoxanthine and guanine for the enzyme hypoxanthine-guanine </a:t>
            </a:r>
            <a:r>
              <a:rPr lang="en-US" sz="2400" dirty="0" err="1"/>
              <a:t>phosphoribosyltransferase</a:t>
            </a:r>
            <a:r>
              <a:rPr lang="en-US" sz="2400" dirty="0"/>
              <a:t>  and is converted to </a:t>
            </a:r>
            <a:r>
              <a:rPr lang="en-US" sz="2400" dirty="0" err="1"/>
              <a:t>thioinosinic</a:t>
            </a:r>
            <a:r>
              <a:rPr lang="en-US" sz="2400" dirty="0"/>
              <a:t> acid. </a:t>
            </a:r>
          </a:p>
          <a:p>
            <a:pPr algn="just"/>
            <a:r>
              <a:rPr lang="en-US" sz="2400" dirty="0"/>
              <a:t>This intracellular nucleotide inhibits several reactions involving </a:t>
            </a:r>
            <a:r>
              <a:rPr lang="en-US" sz="2400" dirty="0" err="1"/>
              <a:t>inosinic</a:t>
            </a:r>
            <a:r>
              <a:rPr lang="en-US" sz="2400" dirty="0"/>
              <a:t> mono phosphate (IMP) including the conversion of IMP to xanthylic acid and </a:t>
            </a:r>
            <a:r>
              <a:rPr lang="en-US" sz="2400" dirty="0" err="1"/>
              <a:t>adenylic</a:t>
            </a:r>
            <a:r>
              <a:rPr lang="en-US" sz="2400" dirty="0"/>
              <a:t> acid.</a:t>
            </a:r>
          </a:p>
          <a:p>
            <a:pPr algn="just"/>
            <a:r>
              <a:rPr lang="en-US" sz="2400" dirty="0"/>
              <a:t> 6-methylthioinosinate is formed by the methylation of </a:t>
            </a:r>
            <a:r>
              <a:rPr lang="en-US" sz="2400" dirty="0" err="1"/>
              <a:t>thioinosinic</a:t>
            </a:r>
            <a:r>
              <a:rPr lang="en-US" sz="2400" dirty="0"/>
              <a:t> monophosphate (TIMP)  </a:t>
            </a:r>
          </a:p>
          <a:p>
            <a:pPr algn="just"/>
            <a:r>
              <a:rPr lang="en-US" sz="2400" dirty="0"/>
              <a:t>Both TIMP and MTIMP have been reported to inhibit glutamine-5-phosphoribosylpyrophosphate </a:t>
            </a:r>
            <a:r>
              <a:rPr lang="en-US" sz="2400" dirty="0" err="1"/>
              <a:t>amidotransferase</a:t>
            </a:r>
            <a:r>
              <a:rPr lang="en-US" sz="2400" dirty="0"/>
              <a:t>, an enzyme required for purine ribonucleotide synthesis.</a:t>
            </a:r>
          </a:p>
        </p:txBody>
      </p:sp>
    </p:spTree>
    <p:extLst>
      <p:ext uri="{BB962C8B-B14F-4D97-AF65-F5344CB8AC3E}">
        <p14:creationId xmlns:p14="http://schemas.microsoft.com/office/powerpoint/2010/main" val="3375345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7A835-43BA-4513-8E0A-21BA5DEBF5F5}"/>
              </a:ext>
            </a:extLst>
          </p:cNvPr>
          <p:cNvSpPr>
            <a:spLocks noGrp="1"/>
          </p:cNvSpPr>
          <p:nvPr>
            <p:ph type="title"/>
          </p:nvPr>
        </p:nvSpPr>
        <p:spPr/>
        <p:txBody>
          <a:bodyPr/>
          <a:lstStyle/>
          <a:p>
            <a:r>
              <a:rPr lang="en-US" dirty="0"/>
              <a:t>SYNTHESIS</a:t>
            </a:r>
          </a:p>
        </p:txBody>
      </p:sp>
      <p:sp>
        <p:nvSpPr>
          <p:cNvPr id="3" name="Content Placeholder 2">
            <a:extLst>
              <a:ext uri="{FF2B5EF4-FFF2-40B4-BE49-F238E27FC236}">
                <a16:creationId xmlns:a16="http://schemas.microsoft.com/office/drawing/2014/main" id="{C541DD7F-2E4B-43AD-B369-6B3D66CF2AA2}"/>
              </a:ext>
            </a:extLst>
          </p:cNvPr>
          <p:cNvSpPr>
            <a:spLocks noGrp="1"/>
          </p:cNvSpPr>
          <p:nvPr>
            <p:ph idx="1"/>
          </p:nvPr>
        </p:nvSpPr>
        <p:spPr>
          <a:xfrm>
            <a:off x="331304" y="2667000"/>
            <a:ext cx="11449879" cy="3352800"/>
          </a:xfrm>
        </p:spPr>
        <p:txBody>
          <a:bodyPr/>
          <a:lstStyle/>
          <a:p>
            <a:r>
              <a:rPr lang="en-US" dirty="0"/>
              <a:t>It may be prepared by the interaction of hypoxanthine with phosphorus </a:t>
            </a:r>
            <a:r>
              <a:rPr lang="en-US" dirty="0" err="1"/>
              <a:t>pentasulphide</a:t>
            </a:r>
            <a:r>
              <a:rPr lang="en-US" dirty="0"/>
              <a:t>.</a:t>
            </a:r>
          </a:p>
          <a:p>
            <a:pPr marL="0" indent="0">
              <a:buNone/>
            </a:pPr>
            <a:endParaRPr lang="en-US" dirty="0"/>
          </a:p>
        </p:txBody>
      </p:sp>
      <p:pic>
        <p:nvPicPr>
          <p:cNvPr id="5" name="Picture 4">
            <a:extLst>
              <a:ext uri="{FF2B5EF4-FFF2-40B4-BE49-F238E27FC236}">
                <a16:creationId xmlns:a16="http://schemas.microsoft.com/office/drawing/2014/main" id="{ECAA5638-2248-44A5-AFAE-4F8645DC281B}"/>
              </a:ext>
            </a:extLst>
          </p:cNvPr>
          <p:cNvPicPr>
            <a:picLocks noChangeAspect="1"/>
          </p:cNvPicPr>
          <p:nvPr/>
        </p:nvPicPr>
        <p:blipFill>
          <a:blip r:embed="rId2"/>
          <a:stretch>
            <a:fillRect/>
          </a:stretch>
        </p:blipFill>
        <p:spPr>
          <a:xfrm>
            <a:off x="2235890" y="3429000"/>
            <a:ext cx="7517019" cy="2304488"/>
          </a:xfrm>
          <a:prstGeom prst="rect">
            <a:avLst/>
          </a:prstGeom>
        </p:spPr>
      </p:pic>
      <p:sp>
        <p:nvSpPr>
          <p:cNvPr id="6" name="Right Arrow 4">
            <a:extLst>
              <a:ext uri="{FF2B5EF4-FFF2-40B4-BE49-F238E27FC236}">
                <a16:creationId xmlns:a16="http://schemas.microsoft.com/office/drawing/2014/main" id="{229C3128-13FC-405F-9720-A00973F35E3B}"/>
              </a:ext>
            </a:extLst>
          </p:cNvPr>
          <p:cNvSpPr>
            <a:spLocks noChangeArrowheads="1"/>
          </p:cNvSpPr>
          <p:nvPr/>
        </p:nvSpPr>
        <p:spPr bwMode="auto">
          <a:xfrm>
            <a:off x="5434495" y="4466944"/>
            <a:ext cx="1676400" cy="228600"/>
          </a:xfrm>
          <a:prstGeom prst="rightArrow">
            <a:avLst>
              <a:gd name="adj1" fmla="val 50000"/>
              <a:gd name="adj2" fmla="val 50009"/>
            </a:avLst>
          </a:prstGeom>
          <a:solidFill>
            <a:srgbClr val="EEB00B"/>
          </a:solidFill>
          <a:ln w="12700" cap="sq" algn="ctr">
            <a:solidFill>
              <a:srgbClr val="EAEAEA"/>
            </a:solidFill>
            <a:round/>
            <a:headEnd type="none" w="sm" len="sm"/>
            <a:tailEnd type="none" w="sm" len="sm"/>
          </a:ln>
        </p:spPr>
        <p:txBody>
          <a:bodyPr wrap="none"/>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MY" altLang="en-US" sz="2400" b="0" i="0" u="none" strike="noStrike" kern="0" cap="none" spc="0" normalizeH="0" baseline="0" noProof="0">
              <a:ln>
                <a:noFill/>
              </a:ln>
              <a:solidFill>
                <a:srgbClr val="EAEAEA"/>
              </a:solidFill>
              <a:effectLst/>
              <a:uLnTx/>
              <a:uFillTx/>
              <a:latin typeface="Times New Roman" panose="02020603050405020304" pitchFamily="18" charset="0"/>
              <a:cs typeface="+mn-cs"/>
            </a:endParaRPr>
          </a:p>
        </p:txBody>
      </p:sp>
    </p:spTree>
    <p:extLst>
      <p:ext uri="{BB962C8B-B14F-4D97-AF65-F5344CB8AC3E}">
        <p14:creationId xmlns:p14="http://schemas.microsoft.com/office/powerpoint/2010/main" val="300550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C4362-AD1A-49CF-AF50-BB80BE7381A1}"/>
              </a:ext>
            </a:extLst>
          </p:cNvPr>
          <p:cNvSpPr>
            <a:spLocks noGrp="1"/>
          </p:cNvSpPr>
          <p:nvPr>
            <p:ph type="title"/>
          </p:nvPr>
        </p:nvSpPr>
        <p:spPr/>
        <p:txBody>
          <a:bodyPr/>
          <a:lstStyle/>
          <a:p>
            <a:r>
              <a:rPr lang="en-US" dirty="0"/>
              <a:t>PHARMACOKINETICS </a:t>
            </a:r>
          </a:p>
        </p:txBody>
      </p:sp>
      <p:sp>
        <p:nvSpPr>
          <p:cNvPr id="3" name="Content Placeholder 2">
            <a:extLst>
              <a:ext uri="{FF2B5EF4-FFF2-40B4-BE49-F238E27FC236}">
                <a16:creationId xmlns:a16="http://schemas.microsoft.com/office/drawing/2014/main" id="{D10C9D7D-9278-47D7-9126-B1150F8E32CB}"/>
              </a:ext>
            </a:extLst>
          </p:cNvPr>
          <p:cNvSpPr>
            <a:spLocks noGrp="1"/>
          </p:cNvSpPr>
          <p:nvPr>
            <p:ph idx="1"/>
          </p:nvPr>
        </p:nvSpPr>
        <p:spPr>
          <a:xfrm>
            <a:off x="424069" y="1951382"/>
            <a:ext cx="10999305" cy="4263887"/>
          </a:xfrm>
        </p:spPr>
        <p:txBody>
          <a:bodyPr/>
          <a:lstStyle/>
          <a:p>
            <a:pPr algn="just"/>
            <a:r>
              <a:rPr lang="en-US" sz="2400" b="1" dirty="0">
                <a:solidFill>
                  <a:srgbClr val="FF0000"/>
                </a:solidFill>
              </a:rPr>
              <a:t>Absorption:</a:t>
            </a:r>
          </a:p>
          <a:p>
            <a:pPr marL="0" indent="0" algn="just">
              <a:buNone/>
            </a:pPr>
            <a:r>
              <a:rPr lang="en-US" sz="2400" dirty="0"/>
              <a:t>                </a:t>
            </a:r>
            <a:r>
              <a:rPr lang="en-US" sz="2400" dirty="0">
                <a:solidFill>
                  <a:srgbClr val="00B050"/>
                </a:solidFill>
              </a:rPr>
              <a:t>Rapidly absorbed orally </a:t>
            </a:r>
            <a:r>
              <a:rPr lang="en-US" sz="2400" dirty="0"/>
              <a:t>within 1-2 hours after administration </a:t>
            </a:r>
          </a:p>
          <a:p>
            <a:pPr algn="just"/>
            <a:r>
              <a:rPr lang="en-US" sz="2400" b="1" dirty="0">
                <a:solidFill>
                  <a:srgbClr val="FF0000"/>
                </a:solidFill>
              </a:rPr>
              <a:t>Distribution: </a:t>
            </a:r>
          </a:p>
          <a:p>
            <a:pPr marL="0" indent="0" algn="just">
              <a:buNone/>
            </a:pPr>
            <a:r>
              <a:rPr lang="en-US" sz="2400" dirty="0"/>
              <a:t>                </a:t>
            </a:r>
            <a:r>
              <a:rPr lang="en-US" sz="2400" dirty="0">
                <a:solidFill>
                  <a:srgbClr val="00B050"/>
                </a:solidFill>
              </a:rPr>
              <a:t>Distributed in all tissues </a:t>
            </a:r>
            <a:r>
              <a:rPr lang="en-US" sz="2400" dirty="0"/>
              <a:t>but does not cross the blood–brain barrier</a:t>
            </a:r>
          </a:p>
          <a:p>
            <a:pPr algn="just"/>
            <a:r>
              <a:rPr lang="en-US" sz="2400" b="1" dirty="0">
                <a:solidFill>
                  <a:srgbClr val="FF0000"/>
                </a:solidFill>
              </a:rPr>
              <a:t>Metabolism: </a:t>
            </a:r>
          </a:p>
          <a:p>
            <a:pPr marL="0" indent="0" algn="just">
              <a:buNone/>
            </a:pPr>
            <a:r>
              <a:rPr lang="en-US" sz="2400" dirty="0"/>
              <a:t>	Three enzymes play major roles in the metabolism of mercaptopurine     </a:t>
            </a:r>
          </a:p>
          <a:p>
            <a:pPr marL="457200" indent="-457200" algn="just">
              <a:buFont typeface="+mj-lt"/>
              <a:buAutoNum type="arabicPeriod"/>
            </a:pPr>
            <a:r>
              <a:rPr lang="en-US" sz="2400" dirty="0"/>
              <a:t>xanthine oxidase </a:t>
            </a:r>
          </a:p>
          <a:p>
            <a:pPr marL="457200" indent="-457200" algn="just">
              <a:buFont typeface="+mj-lt"/>
              <a:buAutoNum type="arabicPeriod"/>
            </a:pPr>
            <a:r>
              <a:rPr lang="en-US" sz="2400" dirty="0"/>
              <a:t>thiopurine methyltransferase </a:t>
            </a:r>
          </a:p>
          <a:p>
            <a:pPr marL="457200" indent="-457200" algn="just">
              <a:buFont typeface="+mj-lt"/>
              <a:buAutoNum type="arabicPeriod"/>
            </a:pPr>
            <a:r>
              <a:rPr lang="en-US" sz="2400" dirty="0"/>
              <a:t>hypoxanthine–guanine </a:t>
            </a:r>
            <a:r>
              <a:rPr lang="en-US" sz="2400" dirty="0" err="1"/>
              <a:t>phosphoribosyltransferase</a:t>
            </a:r>
            <a:r>
              <a:rPr lang="en-US" sz="2400" dirty="0"/>
              <a:t> </a:t>
            </a:r>
          </a:p>
        </p:txBody>
      </p:sp>
    </p:spTree>
    <p:extLst>
      <p:ext uri="{BB962C8B-B14F-4D97-AF65-F5344CB8AC3E}">
        <p14:creationId xmlns:p14="http://schemas.microsoft.com/office/powerpoint/2010/main" val="183445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A692F-A442-4D5D-A03E-89E0EED15308}"/>
              </a:ext>
            </a:extLst>
          </p:cNvPr>
          <p:cNvSpPr>
            <a:spLocks noGrp="1"/>
          </p:cNvSpPr>
          <p:nvPr>
            <p:ph idx="1"/>
          </p:nvPr>
        </p:nvSpPr>
        <p:spPr>
          <a:xfrm>
            <a:off x="834887" y="1977885"/>
            <a:ext cx="10045148" cy="4330149"/>
          </a:xfrm>
        </p:spPr>
        <p:txBody>
          <a:bodyPr/>
          <a:lstStyle/>
          <a:p>
            <a:pPr algn="just"/>
            <a:r>
              <a:rPr lang="en-US" sz="2800" dirty="0"/>
              <a:t>Degradation is primarily by xanthine oxidase. urine contains intact mercaptopurine, </a:t>
            </a:r>
            <a:r>
              <a:rPr lang="en-US" sz="2800" dirty="0" err="1"/>
              <a:t>thiouric</a:t>
            </a:r>
            <a:r>
              <a:rPr lang="en-US" sz="2800" dirty="0"/>
              <a:t> acid, and a number of 6-methylated thiopurines</a:t>
            </a:r>
          </a:p>
          <a:p>
            <a:pPr algn="just"/>
            <a:r>
              <a:rPr lang="en-US" sz="2800" dirty="0"/>
              <a:t>The </a:t>
            </a:r>
            <a:r>
              <a:rPr lang="en-US" sz="2800" dirty="0" err="1"/>
              <a:t>methylthiopurines</a:t>
            </a:r>
            <a:r>
              <a:rPr lang="en-US" sz="2800" dirty="0"/>
              <a:t> yield appreciable amounts of inorganic sulphate</a:t>
            </a:r>
          </a:p>
          <a:p>
            <a:pPr algn="just"/>
            <a:r>
              <a:rPr lang="en-US" altLang="en-US" sz="3200" b="1" dirty="0">
                <a:solidFill>
                  <a:srgbClr val="FF0000"/>
                </a:solidFill>
              </a:rPr>
              <a:t>Excretion:</a:t>
            </a:r>
            <a:endParaRPr lang="en-US" sz="3200" dirty="0">
              <a:solidFill>
                <a:srgbClr val="FF0000"/>
              </a:solidFill>
            </a:endParaRPr>
          </a:p>
          <a:p>
            <a:pPr marL="0" indent="0" algn="just">
              <a:buNone/>
            </a:pPr>
            <a:r>
              <a:rPr lang="en-US" altLang="en-US" sz="2800" dirty="0">
                <a:cs typeface="Times New Roman" panose="02020603050405020304" pitchFamily="18" charset="0"/>
              </a:rPr>
              <a:t>	The parent drug and its metabolites are excreted by the </a:t>
            </a:r>
            <a:r>
              <a:rPr lang="en-US" altLang="en-US" sz="2800" dirty="0">
                <a:solidFill>
                  <a:srgbClr val="00B050"/>
                </a:solidFill>
                <a:cs typeface="Times New Roman" panose="02020603050405020304" pitchFamily="18" charset="0"/>
              </a:rPr>
              <a:t>kidney</a:t>
            </a:r>
            <a:r>
              <a:rPr lang="en-US" altLang="en-US" sz="2800" dirty="0"/>
              <a:t> </a:t>
            </a:r>
          </a:p>
          <a:p>
            <a:pPr algn="just"/>
            <a:endParaRPr lang="en-US" dirty="0"/>
          </a:p>
        </p:txBody>
      </p:sp>
    </p:spTree>
    <p:extLst>
      <p:ext uri="{BB962C8B-B14F-4D97-AF65-F5344CB8AC3E}">
        <p14:creationId xmlns:p14="http://schemas.microsoft.com/office/powerpoint/2010/main" val="56671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F5B2-C726-48D5-9827-2740C3B7ED40}"/>
              </a:ext>
            </a:extLst>
          </p:cNvPr>
          <p:cNvSpPr>
            <a:spLocks noGrp="1"/>
          </p:cNvSpPr>
          <p:nvPr>
            <p:ph type="title"/>
          </p:nvPr>
        </p:nvSpPr>
        <p:spPr/>
        <p:txBody>
          <a:bodyPr/>
          <a:lstStyle/>
          <a:p>
            <a:r>
              <a:rPr lang="en-US" dirty="0">
                <a:latin typeface="+mn-lt"/>
              </a:rPr>
              <a:t>SAR</a:t>
            </a:r>
          </a:p>
        </p:txBody>
      </p:sp>
      <p:sp>
        <p:nvSpPr>
          <p:cNvPr id="3" name="Content Placeholder 2">
            <a:extLst>
              <a:ext uri="{FF2B5EF4-FFF2-40B4-BE49-F238E27FC236}">
                <a16:creationId xmlns:a16="http://schemas.microsoft.com/office/drawing/2014/main" id="{DF9E64F8-9471-479B-84D3-0566A58DBA76}"/>
              </a:ext>
            </a:extLst>
          </p:cNvPr>
          <p:cNvSpPr>
            <a:spLocks noGrp="1"/>
          </p:cNvSpPr>
          <p:nvPr>
            <p:ph idx="1"/>
          </p:nvPr>
        </p:nvSpPr>
        <p:spPr>
          <a:xfrm>
            <a:off x="384313" y="1974574"/>
            <a:ext cx="11078817" cy="4045226"/>
          </a:xfrm>
        </p:spPr>
        <p:txBody>
          <a:bodyPr/>
          <a:lstStyle/>
          <a:p>
            <a:pPr algn="just"/>
            <a:r>
              <a:rPr lang="en-US" sz="2800" dirty="0"/>
              <a:t>6-MP and its anabolite 6-thioinosinate are structural analogues of purine and therefore they are incorporated into DNA and RNA.</a:t>
            </a:r>
          </a:p>
          <a:p>
            <a:pPr algn="just"/>
            <a:r>
              <a:rPr lang="en-US" sz="2800" dirty="0"/>
              <a:t> In this manner, fraudulent nucleic acids may be formed that will be lethal to the neoplasm</a:t>
            </a:r>
            <a:r>
              <a:rPr lang="en-US" dirty="0"/>
              <a:t>.</a:t>
            </a:r>
          </a:p>
          <a:p>
            <a:pPr marL="0" indent="0">
              <a:buNone/>
            </a:pPr>
            <a:r>
              <a:rPr lang="en-US" sz="3600" dirty="0"/>
              <a:t>DOSE</a:t>
            </a:r>
          </a:p>
          <a:p>
            <a:pPr algn="just"/>
            <a:r>
              <a:rPr lang="en-US" sz="2800" dirty="0"/>
              <a:t>Initial oral dose for children and adults is 2.5 mg/kg body weight daily.</a:t>
            </a:r>
            <a:endParaRPr lang="en-US" sz="2400" dirty="0"/>
          </a:p>
        </p:txBody>
      </p:sp>
    </p:spTree>
    <p:extLst>
      <p:ext uri="{BB962C8B-B14F-4D97-AF65-F5344CB8AC3E}">
        <p14:creationId xmlns:p14="http://schemas.microsoft.com/office/powerpoint/2010/main" val="3166250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2C69F-D1C9-4D52-869D-DB111FEADA89}"/>
              </a:ext>
            </a:extLst>
          </p:cNvPr>
          <p:cNvSpPr>
            <a:spLocks noGrp="1"/>
          </p:cNvSpPr>
          <p:nvPr>
            <p:ph type="title"/>
          </p:nvPr>
        </p:nvSpPr>
        <p:spPr/>
        <p:txBody>
          <a:bodyPr/>
          <a:lstStyle/>
          <a:p>
            <a:r>
              <a:rPr lang="en-US" dirty="0"/>
              <a:t>USES</a:t>
            </a:r>
          </a:p>
        </p:txBody>
      </p:sp>
      <p:sp>
        <p:nvSpPr>
          <p:cNvPr id="3" name="Content Placeholder 2">
            <a:extLst>
              <a:ext uri="{FF2B5EF4-FFF2-40B4-BE49-F238E27FC236}">
                <a16:creationId xmlns:a16="http://schemas.microsoft.com/office/drawing/2014/main" id="{1FCA0503-FB3E-4F0A-BD09-B424C13CC1A4}"/>
              </a:ext>
            </a:extLst>
          </p:cNvPr>
          <p:cNvSpPr>
            <a:spLocks noGrp="1"/>
          </p:cNvSpPr>
          <p:nvPr>
            <p:ph idx="1"/>
          </p:nvPr>
        </p:nvSpPr>
        <p:spPr>
          <a:xfrm>
            <a:off x="887895" y="2667000"/>
            <a:ext cx="10363201" cy="3352800"/>
          </a:xfrm>
        </p:spPr>
        <p:txBody>
          <a:bodyPr/>
          <a:lstStyle/>
          <a:p>
            <a:pPr algn="just"/>
            <a:r>
              <a:rPr lang="en-US" sz="2400" dirty="0"/>
              <a:t>It is found to inhibit experimental </a:t>
            </a:r>
            <a:r>
              <a:rPr lang="en-US" sz="2400" dirty="0" err="1"/>
              <a:t>orthoimmune</a:t>
            </a:r>
            <a:r>
              <a:rPr lang="en-US" sz="2400" dirty="0"/>
              <a:t> encephalomyelitis and thyroiditis and used in combination with vincristine, methotrexate and prednisone in the treatment of childhood leukemia.</a:t>
            </a:r>
          </a:p>
          <a:p>
            <a:pPr algn="just"/>
            <a:r>
              <a:rPr lang="en-US" sz="2400" dirty="0"/>
              <a:t>Immunosuppressive agent in patients receiving solid-organ transplants, and in rheumatology, dermatology, and gastroenterology </a:t>
            </a:r>
          </a:p>
          <a:p>
            <a:pPr algn="just"/>
            <a:r>
              <a:rPr lang="en-US" sz="2400" dirty="0"/>
              <a:t> A corticosteroid-sparing agent.</a:t>
            </a:r>
          </a:p>
        </p:txBody>
      </p:sp>
    </p:spTree>
    <p:extLst>
      <p:ext uri="{BB962C8B-B14F-4D97-AF65-F5344CB8AC3E}">
        <p14:creationId xmlns:p14="http://schemas.microsoft.com/office/powerpoint/2010/main" val="249588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ED8E-CD60-4B1D-B37C-A8F991836B45}"/>
              </a:ext>
            </a:extLst>
          </p:cNvPr>
          <p:cNvSpPr>
            <a:spLocks noGrp="1"/>
          </p:cNvSpPr>
          <p:nvPr>
            <p:ph type="title"/>
          </p:nvPr>
        </p:nvSpPr>
        <p:spPr/>
        <p:txBody>
          <a:bodyPr/>
          <a:lstStyle/>
          <a:p>
            <a:r>
              <a:rPr lang="en-US" dirty="0"/>
              <a:t>Antineoplastic agents</a:t>
            </a:r>
          </a:p>
        </p:txBody>
      </p:sp>
      <p:sp>
        <p:nvSpPr>
          <p:cNvPr id="3" name="Content Placeholder 2">
            <a:extLst>
              <a:ext uri="{FF2B5EF4-FFF2-40B4-BE49-F238E27FC236}">
                <a16:creationId xmlns:a16="http://schemas.microsoft.com/office/drawing/2014/main" id="{5A3B24B4-907D-4CD5-9037-DB5911F54F7A}"/>
              </a:ext>
            </a:extLst>
          </p:cNvPr>
          <p:cNvSpPr>
            <a:spLocks noGrp="1"/>
          </p:cNvSpPr>
          <p:nvPr>
            <p:ph idx="1"/>
          </p:nvPr>
        </p:nvSpPr>
        <p:spPr>
          <a:xfrm>
            <a:off x="457199" y="2115457"/>
            <a:ext cx="11277601" cy="3352800"/>
          </a:xfrm>
        </p:spPr>
        <p:txBody>
          <a:bodyPr/>
          <a:lstStyle/>
          <a:p>
            <a:pPr algn="just"/>
            <a:r>
              <a:rPr lang="en-US" sz="2400" dirty="0"/>
              <a:t>They are used for the treatment of cancer.</a:t>
            </a:r>
          </a:p>
          <a:p>
            <a:pPr algn="just"/>
            <a:r>
              <a:rPr lang="en-US" sz="2400" b="1" dirty="0">
                <a:solidFill>
                  <a:srgbClr val="FF0000"/>
                </a:solidFill>
              </a:rPr>
              <a:t>Neoplasm</a:t>
            </a:r>
            <a:r>
              <a:rPr lang="en-US" sz="2400" dirty="0"/>
              <a:t> (In Greek, ‘neo’ means new and ‘plasm’ means formation) refers to the group of diseases caused by several agents- namely, Chemical compounds and radiant energy.</a:t>
            </a:r>
          </a:p>
          <a:p>
            <a:pPr algn="just"/>
            <a:r>
              <a:rPr lang="en-US" sz="2400" b="1" dirty="0">
                <a:solidFill>
                  <a:srgbClr val="FF0000"/>
                </a:solidFill>
              </a:rPr>
              <a:t>Cancer</a:t>
            </a:r>
            <a:r>
              <a:rPr lang="en-US" sz="2400" dirty="0">
                <a:solidFill>
                  <a:srgbClr val="FF0000"/>
                </a:solidFill>
              </a:rPr>
              <a:t>  </a:t>
            </a:r>
            <a:r>
              <a:rPr lang="en-US" sz="2400" dirty="0"/>
              <a:t>is characterized by an abnormal and uncontrolled division of cells, which produce tumors and invade adjacent normal tissues.</a:t>
            </a:r>
          </a:p>
          <a:p>
            <a:pPr algn="just"/>
            <a:r>
              <a:rPr lang="en-US" sz="2400" dirty="0"/>
              <a:t>Often cancer cells separate themselves from the primary tumor and are carried by the lymphatic system reach distant sites of the organs where they divide and form secondary tumors </a:t>
            </a:r>
            <a:r>
              <a:rPr lang="en-US" sz="2400" b="1" dirty="0">
                <a:solidFill>
                  <a:srgbClr val="FF0000"/>
                </a:solidFill>
              </a:rPr>
              <a:t>(Metastasis)</a:t>
            </a:r>
            <a:r>
              <a:rPr lang="en-US" sz="2400" b="1" dirty="0"/>
              <a:t>.</a:t>
            </a:r>
          </a:p>
        </p:txBody>
      </p:sp>
    </p:spTree>
    <p:extLst>
      <p:ext uri="{BB962C8B-B14F-4D97-AF65-F5344CB8AC3E}">
        <p14:creationId xmlns:p14="http://schemas.microsoft.com/office/powerpoint/2010/main" val="23682360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11287-DCB6-4686-A2F3-027269D2148A}"/>
              </a:ext>
            </a:extLst>
          </p:cNvPr>
          <p:cNvSpPr>
            <a:spLocks noGrp="1"/>
          </p:cNvSpPr>
          <p:nvPr>
            <p:ph type="title"/>
          </p:nvPr>
        </p:nvSpPr>
        <p:spPr/>
        <p:txBody>
          <a:bodyPr/>
          <a:lstStyle/>
          <a:p>
            <a:r>
              <a:rPr lang="en-US" dirty="0">
                <a:solidFill>
                  <a:srgbClr val="FF0000"/>
                </a:solidFill>
              </a:rPr>
              <a:t>5-FLUOROURACIL</a:t>
            </a:r>
          </a:p>
        </p:txBody>
      </p:sp>
      <p:sp>
        <p:nvSpPr>
          <p:cNvPr id="3" name="Content Placeholder 2">
            <a:extLst>
              <a:ext uri="{FF2B5EF4-FFF2-40B4-BE49-F238E27FC236}">
                <a16:creationId xmlns:a16="http://schemas.microsoft.com/office/drawing/2014/main" id="{98E9F29A-4575-457D-A66E-1E9292C9489F}"/>
              </a:ext>
            </a:extLst>
          </p:cNvPr>
          <p:cNvSpPr>
            <a:spLocks noGrp="1"/>
          </p:cNvSpPr>
          <p:nvPr>
            <p:ph idx="1"/>
          </p:nvPr>
        </p:nvSpPr>
        <p:spPr>
          <a:xfrm>
            <a:off x="384312" y="2667000"/>
            <a:ext cx="11604487" cy="3352800"/>
          </a:xfrm>
        </p:spPr>
        <p:txBody>
          <a:bodyPr/>
          <a:lstStyle/>
          <a:p>
            <a:pPr marL="0" lvl="0" indent="0" algn="l">
              <a:spcBef>
                <a:spcPct val="0"/>
              </a:spcBef>
              <a:buClrTx/>
              <a:buNone/>
            </a:pPr>
            <a:r>
              <a:rPr lang="en-US" altLang="zh-CN" sz="3200" kern="1200" dirty="0">
                <a:solidFill>
                  <a:srgbClr val="FF0000"/>
                </a:solidFill>
                <a:latin typeface="Times New Roman" panose="02020603050405020304" pitchFamily="18" charset="0"/>
                <a:ea typeface="宋体" panose="02010600030101010101" pitchFamily="2" charset="-122"/>
              </a:rPr>
              <a:t>Chemically: </a:t>
            </a:r>
            <a:r>
              <a:rPr lang="en-US" altLang="zh-CN" sz="3200" kern="1200" dirty="0">
                <a:solidFill>
                  <a:srgbClr val="000000"/>
                </a:solidFill>
                <a:latin typeface="Times New Roman" panose="02020603050405020304" pitchFamily="18" charset="0"/>
                <a:ea typeface="宋体" panose="02010600030101010101" pitchFamily="2" charset="-122"/>
              </a:rPr>
              <a:t>Fluorouracil (5-FU) is  a pyrimidine analogue</a:t>
            </a:r>
          </a:p>
          <a:p>
            <a:pPr marL="0" lvl="0" indent="0" algn="l">
              <a:spcBef>
                <a:spcPct val="0"/>
              </a:spcBef>
              <a:buClrTx/>
              <a:buNone/>
            </a:pPr>
            <a:r>
              <a:rPr lang="en-US" altLang="zh-CN" sz="3200" kern="1200" dirty="0">
                <a:solidFill>
                  <a:srgbClr val="000000"/>
                </a:solidFill>
                <a:latin typeface="Times New Roman" panose="02020603050405020304" pitchFamily="18" charset="0"/>
                <a:ea typeface="宋体" panose="02010600030101010101" pitchFamily="2" charset="-122"/>
              </a:rPr>
              <a:t> </a:t>
            </a:r>
          </a:p>
          <a:p>
            <a:pPr algn="just"/>
            <a:endParaRPr lang="en-US" dirty="0"/>
          </a:p>
        </p:txBody>
      </p:sp>
      <p:pic>
        <p:nvPicPr>
          <p:cNvPr id="4" name="Picture 9">
            <a:extLst>
              <a:ext uri="{FF2B5EF4-FFF2-40B4-BE49-F238E27FC236}">
                <a16:creationId xmlns:a16="http://schemas.microsoft.com/office/drawing/2014/main" id="{2949FDD3-F2F8-4740-B3F4-D5EF8C588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2102" y="3429000"/>
            <a:ext cx="396875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570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3ADEC-7E2E-4752-949E-82DE3DAABF8C}"/>
              </a:ext>
            </a:extLst>
          </p:cNvPr>
          <p:cNvSpPr>
            <a:spLocks noGrp="1"/>
          </p:cNvSpPr>
          <p:nvPr>
            <p:ph type="title"/>
          </p:nvPr>
        </p:nvSpPr>
        <p:spPr/>
        <p:txBody>
          <a:bodyPr/>
          <a:lstStyle/>
          <a:p>
            <a:r>
              <a:rPr lang="en-US" dirty="0"/>
              <a:t>SYNTHESIS</a:t>
            </a:r>
          </a:p>
        </p:txBody>
      </p:sp>
      <p:sp>
        <p:nvSpPr>
          <p:cNvPr id="3" name="Content Placeholder 2">
            <a:extLst>
              <a:ext uri="{FF2B5EF4-FFF2-40B4-BE49-F238E27FC236}">
                <a16:creationId xmlns:a16="http://schemas.microsoft.com/office/drawing/2014/main" id="{5AEC9155-4A72-4C40-A7C0-C8DA27BAA2CA}"/>
              </a:ext>
            </a:extLst>
          </p:cNvPr>
          <p:cNvSpPr>
            <a:spLocks noGrp="1"/>
          </p:cNvSpPr>
          <p:nvPr>
            <p:ph idx="1"/>
          </p:nvPr>
        </p:nvSpPr>
        <p:spPr>
          <a:xfrm>
            <a:off x="331304" y="2667000"/>
            <a:ext cx="11410122" cy="3352800"/>
          </a:xfrm>
        </p:spPr>
        <p:txBody>
          <a:bodyPr/>
          <a:lstStyle/>
          <a:p>
            <a:pPr marL="0" marR="0" algn="just">
              <a:lnSpc>
                <a:spcPct val="107000"/>
              </a:lnSpc>
              <a:spcBef>
                <a:spcPts val="0"/>
              </a:spcBef>
              <a:spcAft>
                <a:spcPts val="800"/>
              </a:spcAft>
            </a:pPr>
            <a:r>
              <a:rPr lang="en-US" sz="2400" dirty="0"/>
              <a:t>It is prepared by treating uracil with </a:t>
            </a:r>
            <a:r>
              <a:rPr lang="en-US" sz="2400" dirty="0" err="1"/>
              <a:t>fluoroxy</a:t>
            </a:r>
            <a:r>
              <a:rPr lang="en-US" sz="2400" dirty="0"/>
              <a:t> </a:t>
            </a:r>
            <a:r>
              <a:rPr lang="en-US" sz="2400" dirty="0" err="1"/>
              <a:t>trifluoromethane</a:t>
            </a:r>
            <a:r>
              <a:rPr lang="en-US" sz="2400" dirty="0"/>
              <a:t> at -</a:t>
            </a:r>
            <a:r>
              <a:rPr lang="en-US" sz="2400" dirty="0">
                <a:latin typeface="Calibri" panose="020F0502020204030204" pitchFamily="34" charset="0"/>
                <a:ea typeface="Calibri" panose="020F0502020204030204" pitchFamily="34" charset="0"/>
                <a:cs typeface="Times New Roman" panose="02020603050405020304" pitchFamily="18" charset="0"/>
              </a:rPr>
              <a:t>78</a:t>
            </a:r>
            <a:r>
              <a:rPr lang="en-US" sz="2400" baseline="30000" dirty="0">
                <a:latin typeface="Calibri" panose="020F0502020204030204" pitchFamily="34" charset="0"/>
                <a:ea typeface="Calibri" panose="020F0502020204030204" pitchFamily="34" charset="0"/>
                <a:cs typeface="Calibri" panose="020F0502020204030204" pitchFamily="34" charset="0"/>
              </a:rPr>
              <a:t>ο</a:t>
            </a:r>
            <a:r>
              <a:rPr lang="en-US" sz="2400" dirty="0">
                <a:latin typeface="Calibri" panose="020F0502020204030204" pitchFamily="34" charset="0"/>
                <a:ea typeface="Calibri" panose="020F0502020204030204" pitchFamily="34" charset="0"/>
                <a:cs typeface="Times New Roman" panose="02020603050405020304" pitchFamily="18" charset="0"/>
              </a:rPr>
              <a:t>C.</a:t>
            </a:r>
          </a:p>
          <a:p>
            <a:pPr marL="0" indent="0" algn="just">
              <a:lnSpc>
                <a:spcPct val="107000"/>
              </a:lnSpc>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US" dirty="0"/>
          </a:p>
        </p:txBody>
      </p:sp>
      <p:pic>
        <p:nvPicPr>
          <p:cNvPr id="4" name="Picture 3">
            <a:extLst>
              <a:ext uri="{FF2B5EF4-FFF2-40B4-BE49-F238E27FC236}">
                <a16:creationId xmlns:a16="http://schemas.microsoft.com/office/drawing/2014/main" id="{416A0E1F-B4A2-4FE8-BFFB-3B7CDE607382}"/>
              </a:ext>
            </a:extLst>
          </p:cNvPr>
          <p:cNvPicPr>
            <a:picLocks noChangeAspect="1"/>
          </p:cNvPicPr>
          <p:nvPr/>
        </p:nvPicPr>
        <p:blipFill>
          <a:blip r:embed="rId2"/>
          <a:stretch>
            <a:fillRect/>
          </a:stretch>
        </p:blipFill>
        <p:spPr>
          <a:xfrm>
            <a:off x="2716695" y="3429000"/>
            <a:ext cx="6069495" cy="2279374"/>
          </a:xfrm>
          <a:prstGeom prst="rect">
            <a:avLst/>
          </a:prstGeom>
        </p:spPr>
      </p:pic>
    </p:spTree>
    <p:extLst>
      <p:ext uri="{BB962C8B-B14F-4D97-AF65-F5344CB8AC3E}">
        <p14:creationId xmlns:p14="http://schemas.microsoft.com/office/powerpoint/2010/main" val="2943384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68AA3-415F-4923-AE30-88530D64078C}"/>
              </a:ext>
            </a:extLst>
          </p:cNvPr>
          <p:cNvSpPr>
            <a:spLocks noGrp="1"/>
          </p:cNvSpPr>
          <p:nvPr>
            <p:ph type="title"/>
          </p:nvPr>
        </p:nvSpPr>
        <p:spPr/>
        <p:txBody>
          <a:bodyPr/>
          <a:lstStyle/>
          <a:p>
            <a:r>
              <a:rPr lang="en-US" dirty="0"/>
              <a:t>MECHANISM OF ACTION</a:t>
            </a:r>
          </a:p>
        </p:txBody>
      </p:sp>
      <p:sp>
        <p:nvSpPr>
          <p:cNvPr id="3" name="Content Placeholder 2">
            <a:extLst>
              <a:ext uri="{FF2B5EF4-FFF2-40B4-BE49-F238E27FC236}">
                <a16:creationId xmlns:a16="http://schemas.microsoft.com/office/drawing/2014/main" id="{E3BB375B-1C2F-43B7-A29D-F3096CAF04D5}"/>
              </a:ext>
            </a:extLst>
          </p:cNvPr>
          <p:cNvSpPr>
            <a:spLocks noGrp="1"/>
          </p:cNvSpPr>
          <p:nvPr>
            <p:ph idx="1"/>
          </p:nvPr>
        </p:nvSpPr>
        <p:spPr>
          <a:xfrm>
            <a:off x="914400" y="1752601"/>
            <a:ext cx="9846365" cy="3998842"/>
          </a:xfrm>
        </p:spPr>
        <p:txBody>
          <a:bodyPr/>
          <a:lstStyle/>
          <a:p>
            <a:pPr algn="just"/>
            <a:r>
              <a:rPr lang="en-US" sz="3200" dirty="0"/>
              <a:t>It produces anticancer effect in </a:t>
            </a:r>
            <a:r>
              <a:rPr lang="en-US" sz="3200" dirty="0">
                <a:solidFill>
                  <a:srgbClr val="00B050"/>
                </a:solidFill>
              </a:rPr>
              <a:t>S phase </a:t>
            </a:r>
            <a:r>
              <a:rPr lang="en-US" sz="3200" dirty="0"/>
              <a:t>of cell cycle.</a:t>
            </a:r>
          </a:p>
          <a:p>
            <a:pPr algn="just"/>
            <a:r>
              <a:rPr lang="en-US" sz="3200" dirty="0"/>
              <a:t>5-FU has been acting principally as a </a:t>
            </a:r>
            <a:r>
              <a:rPr lang="en-US" sz="3200" dirty="0">
                <a:solidFill>
                  <a:srgbClr val="00B050"/>
                </a:solidFill>
              </a:rPr>
              <a:t>thymidylate synthase inhibitor, </a:t>
            </a:r>
            <a:r>
              <a:rPr lang="en-US" sz="3200" dirty="0"/>
              <a:t>which is an enzyme involved in the synthesis of pyrimidine for DNA replication. </a:t>
            </a:r>
          </a:p>
          <a:p>
            <a:pPr algn="just"/>
            <a:r>
              <a:rPr lang="en-US" sz="3200" dirty="0"/>
              <a:t>Its metabolite, 5-fluorodeoxyuridine-5ʹ-monophosphate (5-FdUMP), blocks the synthesis of </a:t>
            </a:r>
            <a:r>
              <a:rPr lang="en-US" sz="3200" dirty="0" err="1"/>
              <a:t>thymidylic</a:t>
            </a:r>
            <a:r>
              <a:rPr lang="en-US" sz="3200" dirty="0"/>
              <a:t> and eventually of deoxyribonucleic acid (DNA).</a:t>
            </a:r>
          </a:p>
          <a:p>
            <a:pPr algn="just"/>
            <a:r>
              <a:rPr lang="en-US" sz="3200" dirty="0"/>
              <a:t>It also gets incorporated into the RNA directly.</a:t>
            </a:r>
          </a:p>
        </p:txBody>
      </p:sp>
    </p:spTree>
    <p:extLst>
      <p:ext uri="{BB962C8B-B14F-4D97-AF65-F5344CB8AC3E}">
        <p14:creationId xmlns:p14="http://schemas.microsoft.com/office/powerpoint/2010/main" val="3617175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E090C-76DA-4550-AA36-15222892D60D}"/>
              </a:ext>
            </a:extLst>
          </p:cNvPr>
          <p:cNvSpPr>
            <a:spLocks noGrp="1"/>
          </p:cNvSpPr>
          <p:nvPr>
            <p:ph type="title"/>
          </p:nvPr>
        </p:nvSpPr>
        <p:spPr/>
        <p:txBody>
          <a:bodyPr/>
          <a:lstStyle/>
          <a:p>
            <a:r>
              <a:rPr lang="en-US" dirty="0"/>
              <a:t>USES</a:t>
            </a:r>
          </a:p>
        </p:txBody>
      </p:sp>
      <p:sp>
        <p:nvSpPr>
          <p:cNvPr id="3" name="Content Placeholder 2">
            <a:extLst>
              <a:ext uri="{FF2B5EF4-FFF2-40B4-BE49-F238E27FC236}">
                <a16:creationId xmlns:a16="http://schemas.microsoft.com/office/drawing/2014/main" id="{5D751352-8DB7-47E8-9BED-CAF58D6534B4}"/>
              </a:ext>
            </a:extLst>
          </p:cNvPr>
          <p:cNvSpPr>
            <a:spLocks noGrp="1"/>
          </p:cNvSpPr>
          <p:nvPr>
            <p:ph idx="1"/>
          </p:nvPr>
        </p:nvSpPr>
        <p:spPr>
          <a:xfrm>
            <a:off x="715617" y="2667000"/>
            <a:ext cx="9766854" cy="3352800"/>
          </a:xfrm>
        </p:spPr>
        <p:txBody>
          <a:bodyPr/>
          <a:lstStyle/>
          <a:p>
            <a:pPr algn="just"/>
            <a:r>
              <a:rPr lang="en-US" sz="2800" dirty="0"/>
              <a:t>It is the first choice for the treatment of </a:t>
            </a:r>
            <a:r>
              <a:rPr lang="en-US" sz="2800" dirty="0">
                <a:solidFill>
                  <a:srgbClr val="00B050"/>
                </a:solidFill>
              </a:rPr>
              <a:t>colon cancer</a:t>
            </a:r>
            <a:r>
              <a:rPr lang="en-US" sz="2800" dirty="0"/>
              <a:t>.</a:t>
            </a:r>
          </a:p>
          <a:p>
            <a:pPr algn="just"/>
            <a:r>
              <a:rPr lang="en-US" sz="2800" dirty="0"/>
              <a:t>It is employed primarily in the treatment of slow growing solid tumors (e.g. Colorectal, Breast, prostate, Ovarian, Pancreatic and gastric carcinoma) for which surgery or irradiation is not possible.</a:t>
            </a:r>
          </a:p>
          <a:p>
            <a:pPr algn="just"/>
            <a:r>
              <a:rPr lang="en-US" sz="2800" dirty="0"/>
              <a:t>It is also found to be beneficial in tropical treatment of premalignant solar keratosis.</a:t>
            </a:r>
          </a:p>
          <a:p>
            <a:pPr algn="just"/>
            <a:endParaRPr lang="en-US" dirty="0"/>
          </a:p>
        </p:txBody>
      </p:sp>
    </p:spTree>
    <p:extLst>
      <p:ext uri="{BB962C8B-B14F-4D97-AF65-F5344CB8AC3E}">
        <p14:creationId xmlns:p14="http://schemas.microsoft.com/office/powerpoint/2010/main" val="659785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9066-6E3C-458B-A352-97F9FAC8E3BB}"/>
              </a:ext>
            </a:extLst>
          </p:cNvPr>
          <p:cNvSpPr>
            <a:spLocks noGrp="1"/>
          </p:cNvSpPr>
          <p:nvPr>
            <p:ph type="title"/>
          </p:nvPr>
        </p:nvSpPr>
        <p:spPr/>
        <p:txBody>
          <a:bodyPr/>
          <a:lstStyle/>
          <a:p>
            <a:r>
              <a:rPr lang="en-US" dirty="0">
                <a:solidFill>
                  <a:srgbClr val="FF0000"/>
                </a:solidFill>
              </a:rPr>
              <a:t>METHOTREXATE</a:t>
            </a:r>
          </a:p>
        </p:txBody>
      </p:sp>
      <p:sp>
        <p:nvSpPr>
          <p:cNvPr id="3" name="Content Placeholder 2">
            <a:extLst>
              <a:ext uri="{FF2B5EF4-FFF2-40B4-BE49-F238E27FC236}">
                <a16:creationId xmlns:a16="http://schemas.microsoft.com/office/drawing/2014/main" id="{582393F7-7FB0-4802-A1D8-AB1D8D670F43}"/>
              </a:ext>
            </a:extLst>
          </p:cNvPr>
          <p:cNvSpPr>
            <a:spLocks noGrp="1"/>
          </p:cNvSpPr>
          <p:nvPr>
            <p:ph idx="1"/>
          </p:nvPr>
        </p:nvSpPr>
        <p:spPr>
          <a:xfrm>
            <a:off x="410817" y="2044147"/>
            <a:ext cx="11131827" cy="3975653"/>
          </a:xfrm>
        </p:spPr>
        <p:txBody>
          <a:bodyPr/>
          <a:lstStyle/>
          <a:p>
            <a:pPr lvl="0" algn="just"/>
            <a:r>
              <a:rPr lang="en-US" altLang="en-US" sz="2400" dirty="0"/>
              <a:t>Is an antimetabolite</a:t>
            </a:r>
          </a:p>
          <a:p>
            <a:pPr lvl="0" algn="just"/>
            <a:r>
              <a:rPr lang="en-US" altLang="en-US" sz="2400" dirty="0">
                <a:solidFill>
                  <a:srgbClr val="000000"/>
                </a:solidFill>
              </a:rPr>
              <a:t>It also blocks </a:t>
            </a:r>
            <a:r>
              <a:rPr lang="en-US" altLang="en-US" sz="2400" dirty="0">
                <a:solidFill>
                  <a:srgbClr val="00B050"/>
                </a:solidFill>
              </a:rPr>
              <a:t>thymidylate synthetase </a:t>
            </a:r>
            <a:r>
              <a:rPr lang="en-US" altLang="en-US" sz="2400" dirty="0"/>
              <a:t>and </a:t>
            </a:r>
            <a:r>
              <a:rPr lang="en-US" altLang="en-US" sz="2400" dirty="0">
                <a:solidFill>
                  <a:srgbClr val="00B050"/>
                </a:solidFill>
              </a:rPr>
              <a:t>dihydrofolate reductase  (DHFR) </a:t>
            </a:r>
            <a:r>
              <a:rPr lang="en-US" altLang="en-US" sz="2400" dirty="0"/>
              <a:t>enzyme</a:t>
            </a:r>
          </a:p>
          <a:p>
            <a:pPr algn="just"/>
            <a:r>
              <a:rPr lang="en-US" altLang="en-US" sz="2400" dirty="0"/>
              <a:t>It binds in a cavity that is 15</a:t>
            </a:r>
            <a:r>
              <a:rPr lang="en-US" altLang="en-US" sz="2400" baseline="30000" dirty="0"/>
              <a:t>o</a:t>
            </a:r>
            <a:r>
              <a:rPr lang="en-US" altLang="en-US" sz="2400" dirty="0"/>
              <a:t>A deep and cuts across the face of the enzyme</a:t>
            </a:r>
          </a:p>
          <a:p>
            <a:pPr algn="just"/>
            <a:r>
              <a:rPr lang="en-US" altLang="en-US" sz="2400" dirty="0"/>
              <a:t>At least 13 amino acid are involved in this binding</a:t>
            </a:r>
          </a:p>
          <a:p>
            <a:pPr algn="just"/>
            <a:r>
              <a:rPr lang="en-US" altLang="en-US" sz="2400" dirty="0"/>
              <a:t>The binding to the enzyme is pH dependent and maximum at pH 6</a:t>
            </a:r>
          </a:p>
          <a:p>
            <a:pPr algn="just"/>
            <a:r>
              <a:rPr lang="en-US" altLang="en-US" sz="2400" dirty="0"/>
              <a:t>It binds to enzyme 10</a:t>
            </a:r>
            <a:r>
              <a:rPr lang="en-US" altLang="en-US" sz="2400" baseline="30000" dirty="0"/>
              <a:t>3</a:t>
            </a:r>
            <a:r>
              <a:rPr lang="en-US" altLang="en-US" sz="2400" dirty="0"/>
              <a:t> times stronger due to hydrogen bonding of 2, 4 amino group</a:t>
            </a:r>
          </a:p>
          <a:p>
            <a:pPr algn="just"/>
            <a:r>
              <a:rPr lang="en-US" altLang="en-US" sz="2400" dirty="0"/>
              <a:t>Kills the cells by inhibiting DNA synthesis in </a:t>
            </a:r>
            <a:r>
              <a:rPr lang="en-US" altLang="en-US" sz="2400" b="1" dirty="0">
                <a:solidFill>
                  <a:srgbClr val="FF0000"/>
                </a:solidFill>
              </a:rPr>
              <a:t>S (synthesis)-phase </a:t>
            </a:r>
            <a:r>
              <a:rPr lang="en-US" altLang="en-US" sz="2400" dirty="0"/>
              <a:t>of cell life cycle</a:t>
            </a:r>
          </a:p>
          <a:p>
            <a:pPr marL="0" indent="0" algn="just">
              <a:buNone/>
            </a:pPr>
            <a:endParaRPr lang="en-US" dirty="0"/>
          </a:p>
        </p:txBody>
      </p:sp>
    </p:spTree>
    <p:extLst>
      <p:ext uri="{BB962C8B-B14F-4D97-AF65-F5344CB8AC3E}">
        <p14:creationId xmlns:p14="http://schemas.microsoft.com/office/powerpoint/2010/main" val="1351804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D2A5-8A7B-4F58-822F-31BFB6F688AB}"/>
              </a:ext>
            </a:extLst>
          </p:cNvPr>
          <p:cNvSpPr>
            <a:spLocks noGrp="1"/>
          </p:cNvSpPr>
          <p:nvPr>
            <p:ph type="title"/>
          </p:nvPr>
        </p:nvSpPr>
        <p:spPr/>
        <p:txBody>
          <a:bodyPr/>
          <a:lstStyle/>
          <a:p>
            <a:r>
              <a:rPr lang="en-US" dirty="0"/>
              <a:t>CHEMISTRY</a:t>
            </a:r>
          </a:p>
        </p:txBody>
      </p:sp>
      <p:sp>
        <p:nvSpPr>
          <p:cNvPr id="3" name="Content Placeholder 2">
            <a:extLst>
              <a:ext uri="{FF2B5EF4-FFF2-40B4-BE49-F238E27FC236}">
                <a16:creationId xmlns:a16="http://schemas.microsoft.com/office/drawing/2014/main" id="{28B3CA6F-7070-4103-ADA8-07B063577522}"/>
              </a:ext>
            </a:extLst>
          </p:cNvPr>
          <p:cNvSpPr>
            <a:spLocks noGrp="1"/>
          </p:cNvSpPr>
          <p:nvPr>
            <p:ph idx="1"/>
          </p:nvPr>
        </p:nvSpPr>
        <p:spPr>
          <a:xfrm>
            <a:off x="258416" y="1752600"/>
            <a:ext cx="11449878" cy="3352800"/>
          </a:xfrm>
        </p:spPr>
        <p:txBody>
          <a:bodyPr/>
          <a:lstStyle/>
          <a:p>
            <a:pPr algn="just"/>
            <a:r>
              <a:rPr lang="en-US" altLang="en-US" sz="2000" dirty="0"/>
              <a:t>Methotrexate (4-amino-N methyl </a:t>
            </a:r>
            <a:r>
              <a:rPr lang="en-US" altLang="en-US" sz="2000" dirty="0" err="1"/>
              <a:t>pteroylglutamic</a:t>
            </a:r>
            <a:r>
              <a:rPr lang="en-US" altLang="en-US" sz="2000" dirty="0"/>
              <a:t> acid) is a potent competitive antagonist (inhibitor) of enzyme  dihydrofolate reductase (DHFR)</a:t>
            </a:r>
          </a:p>
          <a:p>
            <a:pPr algn="just"/>
            <a:r>
              <a:rPr lang="en-US" altLang="en-US" sz="2000" dirty="0"/>
              <a:t> It is structurally similar to folic acid, which is the natural substrate for this enzyme </a:t>
            </a:r>
          </a:p>
          <a:p>
            <a:pPr algn="just"/>
            <a:r>
              <a:rPr lang="en-US" altLang="en-US" dirty="0"/>
              <a:t>MTX. differs from folic acid in two areas</a:t>
            </a:r>
            <a:r>
              <a:rPr lang="en-US" altLang="en-US" sz="2000" dirty="0"/>
              <a:t>: </a:t>
            </a:r>
            <a:r>
              <a:rPr lang="en-US" altLang="en-US" sz="2000" dirty="0">
                <a:solidFill>
                  <a:srgbClr val="FF0000"/>
                </a:solidFill>
              </a:rPr>
              <a:t>Amino group at carbon-4 takes the place of hydroxyl group &amp; a methyl group at the N-10  position substitutes for the hydrogen atom                                        </a:t>
            </a:r>
          </a:p>
          <a:p>
            <a:pPr algn="just"/>
            <a:endParaRPr lang="en-US" altLang="en-US" sz="2000" dirty="0"/>
          </a:p>
          <a:p>
            <a:pPr marL="0" indent="0" algn="just">
              <a:buNone/>
            </a:pPr>
            <a:endParaRPr lang="en-US" altLang="en-US" dirty="0"/>
          </a:p>
          <a:p>
            <a:pPr algn="just"/>
            <a:endParaRPr lang="en-US" dirty="0"/>
          </a:p>
        </p:txBody>
      </p:sp>
      <p:pic>
        <p:nvPicPr>
          <p:cNvPr id="4" name="Picture 4">
            <a:extLst>
              <a:ext uri="{FF2B5EF4-FFF2-40B4-BE49-F238E27FC236}">
                <a16:creationId xmlns:a16="http://schemas.microsoft.com/office/drawing/2014/main" id="{47A8D359-3947-438D-A348-CEE9CC165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9165" y="3714336"/>
            <a:ext cx="8653669" cy="278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A788C3D7-9A8D-46E5-92C7-2DC1A339F822}"/>
              </a:ext>
            </a:extLst>
          </p:cNvPr>
          <p:cNvSpPr/>
          <p:nvPr/>
        </p:nvSpPr>
        <p:spPr bwMode="auto">
          <a:xfrm>
            <a:off x="2915478" y="3750365"/>
            <a:ext cx="583095" cy="344557"/>
          </a:xfrm>
          <a:prstGeom prst="ellipse">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Times New Roman" pitchFamily="51" charset="0"/>
            </a:endParaRPr>
          </a:p>
        </p:txBody>
      </p:sp>
      <p:sp>
        <p:nvSpPr>
          <p:cNvPr id="6" name="Oval 5">
            <a:extLst>
              <a:ext uri="{FF2B5EF4-FFF2-40B4-BE49-F238E27FC236}">
                <a16:creationId xmlns:a16="http://schemas.microsoft.com/office/drawing/2014/main" id="{C124AD61-2D20-480E-AABB-5DA70D8B163A}"/>
              </a:ext>
            </a:extLst>
          </p:cNvPr>
          <p:cNvSpPr/>
          <p:nvPr/>
        </p:nvSpPr>
        <p:spPr bwMode="auto">
          <a:xfrm>
            <a:off x="2915478" y="5274365"/>
            <a:ext cx="742121" cy="344557"/>
          </a:xfrm>
          <a:prstGeom prst="ellipse">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Times New Roman" pitchFamily="51" charset="0"/>
            </a:endParaRPr>
          </a:p>
        </p:txBody>
      </p:sp>
      <p:sp>
        <p:nvSpPr>
          <p:cNvPr id="7" name="Oval 6">
            <a:extLst>
              <a:ext uri="{FF2B5EF4-FFF2-40B4-BE49-F238E27FC236}">
                <a16:creationId xmlns:a16="http://schemas.microsoft.com/office/drawing/2014/main" id="{5197846A-D957-4C59-99D6-218E409FC8AB}"/>
              </a:ext>
            </a:extLst>
          </p:cNvPr>
          <p:cNvSpPr/>
          <p:nvPr/>
        </p:nvSpPr>
        <p:spPr bwMode="auto">
          <a:xfrm>
            <a:off x="5658678" y="5168347"/>
            <a:ext cx="649357" cy="344557"/>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Times New Roman" pitchFamily="51" charset="0"/>
            </a:endParaRPr>
          </a:p>
        </p:txBody>
      </p:sp>
    </p:spTree>
    <p:extLst>
      <p:ext uri="{BB962C8B-B14F-4D97-AF65-F5344CB8AC3E}">
        <p14:creationId xmlns:p14="http://schemas.microsoft.com/office/powerpoint/2010/main" val="2154768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5BCE1-8A3B-47B5-AF8C-D434DF129EB2}"/>
              </a:ext>
            </a:extLst>
          </p:cNvPr>
          <p:cNvSpPr>
            <a:spLocks noGrp="1"/>
          </p:cNvSpPr>
          <p:nvPr>
            <p:ph type="title"/>
          </p:nvPr>
        </p:nvSpPr>
        <p:spPr/>
        <p:txBody>
          <a:bodyPr/>
          <a:lstStyle/>
          <a:p>
            <a:r>
              <a:rPr lang="en-US" dirty="0"/>
              <a:t>MECHANISM OF ACTION</a:t>
            </a:r>
          </a:p>
        </p:txBody>
      </p:sp>
      <p:sp>
        <p:nvSpPr>
          <p:cNvPr id="3" name="Content Placeholder 2">
            <a:extLst>
              <a:ext uri="{FF2B5EF4-FFF2-40B4-BE49-F238E27FC236}">
                <a16:creationId xmlns:a16="http://schemas.microsoft.com/office/drawing/2014/main" id="{384FD4C3-72B3-4964-9B1F-8392FC5D72D6}"/>
              </a:ext>
            </a:extLst>
          </p:cNvPr>
          <p:cNvSpPr>
            <a:spLocks noGrp="1"/>
          </p:cNvSpPr>
          <p:nvPr>
            <p:ph idx="1"/>
          </p:nvPr>
        </p:nvSpPr>
        <p:spPr>
          <a:xfrm>
            <a:off x="463826" y="2667000"/>
            <a:ext cx="11039061" cy="3352800"/>
          </a:xfrm>
        </p:spPr>
        <p:txBody>
          <a:bodyPr/>
          <a:lstStyle/>
          <a:p>
            <a:pPr marL="849313" lvl="1" indent="-457200" algn="just" fontAlgn="auto">
              <a:spcAft>
                <a:spcPts val="0"/>
              </a:spcAft>
              <a:buClrTx/>
              <a:defRPr/>
            </a:pPr>
            <a:r>
              <a:rPr lang="en-US" altLang="en-US" sz="3200" kern="1200" dirty="0">
                <a:solidFill>
                  <a:prstClr val="black"/>
                </a:solidFill>
                <a:latin typeface="Calibri"/>
                <a:ea typeface="+mn-ea"/>
                <a:cs typeface="+mn-cs"/>
              </a:rPr>
              <a:t>Inhibits DNA synthesis by competitively </a:t>
            </a:r>
            <a:r>
              <a:rPr lang="en-US" altLang="en-US" sz="3600" kern="1200" dirty="0">
                <a:solidFill>
                  <a:prstClr val="black"/>
                </a:solidFill>
                <a:latin typeface="Calibri"/>
              </a:rPr>
              <a:t>and </a:t>
            </a:r>
            <a:r>
              <a:rPr lang="en-US" altLang="en-US" sz="3200" kern="1200" dirty="0">
                <a:solidFill>
                  <a:prstClr val="black"/>
                </a:solidFill>
                <a:latin typeface="Calibri"/>
              </a:rPr>
              <a:t>irreversibly  inhibiting  enzyme, dihydrofolate    reductase (DHFR),  which converts dihydrofolate to tetrahydrofolate and thus prevents effectively the conversion of </a:t>
            </a:r>
            <a:r>
              <a:rPr lang="en-US" altLang="en-US" sz="3200" kern="1200" dirty="0" err="1">
                <a:solidFill>
                  <a:prstClr val="black"/>
                </a:solidFill>
                <a:latin typeface="Calibri"/>
              </a:rPr>
              <a:t>deoxyuridylate</a:t>
            </a:r>
            <a:r>
              <a:rPr lang="en-US" altLang="en-US" sz="3200" kern="1200" dirty="0">
                <a:solidFill>
                  <a:prstClr val="black"/>
                </a:solidFill>
                <a:latin typeface="Calibri"/>
              </a:rPr>
              <a:t> to thymidylate thus ultimately blocks synthesis of DNA required urgently for the cellular replication.</a:t>
            </a:r>
          </a:p>
          <a:p>
            <a:pPr algn="just"/>
            <a:endParaRPr lang="en-US" dirty="0"/>
          </a:p>
        </p:txBody>
      </p:sp>
    </p:spTree>
    <p:extLst>
      <p:ext uri="{BB962C8B-B14F-4D97-AF65-F5344CB8AC3E}">
        <p14:creationId xmlns:p14="http://schemas.microsoft.com/office/powerpoint/2010/main" val="38313053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30471B-3BA4-4667-BEB1-4DA9D1EBBFFE}"/>
              </a:ext>
            </a:extLst>
          </p:cNvPr>
          <p:cNvPicPr>
            <a:picLocks noChangeAspect="1"/>
          </p:cNvPicPr>
          <p:nvPr/>
        </p:nvPicPr>
        <p:blipFill>
          <a:blip r:embed="rId2"/>
          <a:stretch>
            <a:fillRect/>
          </a:stretch>
        </p:blipFill>
        <p:spPr>
          <a:xfrm>
            <a:off x="1311965" y="1139687"/>
            <a:ext cx="9594574" cy="4200939"/>
          </a:xfrm>
          <a:prstGeom prst="rect">
            <a:avLst/>
          </a:prstGeom>
        </p:spPr>
      </p:pic>
    </p:spTree>
    <p:extLst>
      <p:ext uri="{BB962C8B-B14F-4D97-AF65-F5344CB8AC3E}">
        <p14:creationId xmlns:p14="http://schemas.microsoft.com/office/powerpoint/2010/main" val="2573504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1894-BEF9-4250-BDE2-3193F0278463}"/>
              </a:ext>
            </a:extLst>
          </p:cNvPr>
          <p:cNvSpPr>
            <a:spLocks noGrp="1"/>
          </p:cNvSpPr>
          <p:nvPr>
            <p:ph type="title"/>
          </p:nvPr>
        </p:nvSpPr>
        <p:spPr/>
        <p:txBody>
          <a:bodyPr/>
          <a:lstStyle/>
          <a:p>
            <a:r>
              <a:rPr lang="en-US" dirty="0"/>
              <a:t>STRUCTURE ACTIVITY RELATIONSHIP (SAR)</a:t>
            </a:r>
          </a:p>
        </p:txBody>
      </p:sp>
      <p:sp>
        <p:nvSpPr>
          <p:cNvPr id="3" name="Content Placeholder 2">
            <a:extLst>
              <a:ext uri="{FF2B5EF4-FFF2-40B4-BE49-F238E27FC236}">
                <a16:creationId xmlns:a16="http://schemas.microsoft.com/office/drawing/2014/main" id="{AE155B21-ED52-48F9-8D86-2D2B0AFD502D}"/>
              </a:ext>
            </a:extLst>
          </p:cNvPr>
          <p:cNvSpPr>
            <a:spLocks noGrp="1"/>
          </p:cNvSpPr>
          <p:nvPr>
            <p:ph idx="1"/>
          </p:nvPr>
        </p:nvSpPr>
        <p:spPr>
          <a:xfrm>
            <a:off x="649357" y="2667000"/>
            <a:ext cx="10482470" cy="3352800"/>
          </a:xfrm>
        </p:spPr>
        <p:txBody>
          <a:bodyPr/>
          <a:lstStyle/>
          <a:p>
            <a:pPr algn="just"/>
            <a:r>
              <a:rPr lang="en-US" altLang="en-US" sz="2400" dirty="0"/>
              <a:t>N-10 methyl folic acid has antimetabolite activity but not the anticancer activity</a:t>
            </a:r>
          </a:p>
          <a:p>
            <a:pPr algn="just"/>
            <a:endParaRPr lang="en-US" dirty="0"/>
          </a:p>
        </p:txBody>
      </p:sp>
      <p:pic>
        <p:nvPicPr>
          <p:cNvPr id="4" name="Picture 2">
            <a:extLst>
              <a:ext uri="{FF2B5EF4-FFF2-40B4-BE49-F238E27FC236}">
                <a16:creationId xmlns:a16="http://schemas.microsoft.com/office/drawing/2014/main" id="{84F93984-F438-4964-BB14-C7269806F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17" y="3429000"/>
            <a:ext cx="766762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6759FADC-4905-4FAB-B285-564792582684}"/>
              </a:ext>
            </a:extLst>
          </p:cNvPr>
          <p:cNvSpPr/>
          <p:nvPr/>
        </p:nvSpPr>
        <p:spPr bwMode="auto">
          <a:xfrm>
            <a:off x="5009322" y="3617844"/>
            <a:ext cx="622851" cy="265044"/>
          </a:xfrm>
          <a:prstGeom prst="ellipse">
            <a:avLst/>
          </a:prstGeom>
          <a:no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cs typeface="Times New Roman" pitchFamily="51" charset="0"/>
            </a:endParaRPr>
          </a:p>
        </p:txBody>
      </p:sp>
    </p:spTree>
    <p:extLst>
      <p:ext uri="{BB962C8B-B14F-4D97-AF65-F5344CB8AC3E}">
        <p14:creationId xmlns:p14="http://schemas.microsoft.com/office/powerpoint/2010/main" val="672439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1F4C5-5D0C-44B8-A378-4D2044354D8F}"/>
              </a:ext>
            </a:extLst>
          </p:cNvPr>
          <p:cNvSpPr>
            <a:spLocks noGrp="1"/>
          </p:cNvSpPr>
          <p:nvPr>
            <p:ph idx="1"/>
          </p:nvPr>
        </p:nvSpPr>
        <p:spPr>
          <a:xfrm>
            <a:off x="404190" y="1659835"/>
            <a:ext cx="11383618" cy="3352800"/>
          </a:xfrm>
        </p:spPr>
        <p:txBody>
          <a:bodyPr/>
          <a:lstStyle/>
          <a:p>
            <a:pPr algn="just"/>
            <a:r>
              <a:rPr lang="en-US" altLang="en-US" sz="2400" dirty="0"/>
              <a:t>Further modifications indicated that 4 amino derivative of folic acid has good anticancer activity </a:t>
            </a:r>
          </a:p>
          <a:p>
            <a:pPr algn="just"/>
            <a:endParaRPr lang="en-US" altLang="en-US" sz="2400" dirty="0"/>
          </a:p>
          <a:p>
            <a:pPr algn="just"/>
            <a:endParaRPr lang="en-US" altLang="en-US" sz="2400" dirty="0"/>
          </a:p>
          <a:p>
            <a:pPr algn="just"/>
            <a:endParaRPr lang="en-US" altLang="en-US" sz="2400" dirty="0"/>
          </a:p>
          <a:p>
            <a:pPr algn="just"/>
            <a:endParaRPr lang="en-US" altLang="en-US" sz="2400" dirty="0"/>
          </a:p>
          <a:p>
            <a:pPr algn="just"/>
            <a:endParaRPr lang="en-US" altLang="en-US" sz="2400" dirty="0"/>
          </a:p>
          <a:p>
            <a:pPr algn="just"/>
            <a:endParaRPr lang="en-US" altLang="en-US" sz="2400" dirty="0"/>
          </a:p>
          <a:p>
            <a:pPr algn="just"/>
            <a:r>
              <a:rPr lang="en-US" altLang="en-US" sz="2400" dirty="0"/>
              <a:t>Another analogue 4 amino N methyl derivative (Methotrexate) has anti cancer activity.</a:t>
            </a:r>
            <a:endParaRPr lang="en-MY" altLang="en-US" sz="2400" dirty="0"/>
          </a:p>
          <a:p>
            <a:pPr marL="0" indent="0" algn="just">
              <a:buNone/>
            </a:pPr>
            <a:endParaRPr lang="en-MY" altLang="en-US" sz="2400" dirty="0"/>
          </a:p>
          <a:p>
            <a:pPr algn="just"/>
            <a:endParaRPr lang="en-US" dirty="0"/>
          </a:p>
        </p:txBody>
      </p:sp>
      <p:pic>
        <p:nvPicPr>
          <p:cNvPr id="4" name="Picture 3">
            <a:extLst>
              <a:ext uri="{FF2B5EF4-FFF2-40B4-BE49-F238E27FC236}">
                <a16:creationId xmlns:a16="http://schemas.microsoft.com/office/drawing/2014/main" id="{4182BB1F-01F1-4486-BC97-AC649FF140FF}"/>
              </a:ext>
            </a:extLst>
          </p:cNvPr>
          <p:cNvPicPr>
            <a:picLocks noChangeAspect="1"/>
          </p:cNvPicPr>
          <p:nvPr/>
        </p:nvPicPr>
        <p:blipFill>
          <a:blip r:embed="rId2"/>
          <a:stretch>
            <a:fillRect/>
          </a:stretch>
        </p:blipFill>
        <p:spPr>
          <a:xfrm>
            <a:off x="1854703" y="2542762"/>
            <a:ext cx="7766977" cy="2249553"/>
          </a:xfrm>
          <a:prstGeom prst="rect">
            <a:avLst/>
          </a:prstGeom>
        </p:spPr>
      </p:pic>
    </p:spTree>
    <p:extLst>
      <p:ext uri="{BB962C8B-B14F-4D97-AF65-F5344CB8AC3E}">
        <p14:creationId xmlns:p14="http://schemas.microsoft.com/office/powerpoint/2010/main" val="322057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859D4-ABD8-4BF4-936F-777891ABE9B0}"/>
              </a:ext>
            </a:extLst>
          </p:cNvPr>
          <p:cNvSpPr>
            <a:spLocks noGrp="1"/>
          </p:cNvSpPr>
          <p:nvPr>
            <p:ph type="title"/>
          </p:nvPr>
        </p:nvSpPr>
        <p:spPr/>
        <p:txBody>
          <a:bodyPr/>
          <a:lstStyle/>
          <a:p>
            <a:r>
              <a:rPr lang="en-US" dirty="0"/>
              <a:t>Cancer Therapy</a:t>
            </a:r>
          </a:p>
        </p:txBody>
      </p:sp>
      <p:sp>
        <p:nvSpPr>
          <p:cNvPr id="3" name="Content Placeholder 2">
            <a:extLst>
              <a:ext uri="{FF2B5EF4-FFF2-40B4-BE49-F238E27FC236}">
                <a16:creationId xmlns:a16="http://schemas.microsoft.com/office/drawing/2014/main" id="{B4D2C3A8-D4FF-4B8B-B1AD-378080C41498}"/>
              </a:ext>
            </a:extLst>
          </p:cNvPr>
          <p:cNvSpPr>
            <a:spLocks noGrp="1"/>
          </p:cNvSpPr>
          <p:nvPr>
            <p:ph idx="1"/>
          </p:nvPr>
        </p:nvSpPr>
        <p:spPr>
          <a:xfrm>
            <a:off x="583095" y="1752600"/>
            <a:ext cx="10972801" cy="4449417"/>
          </a:xfrm>
        </p:spPr>
        <p:txBody>
          <a:bodyPr/>
          <a:lstStyle/>
          <a:p>
            <a:pPr algn="just"/>
            <a:r>
              <a:rPr lang="en-US" sz="2000" dirty="0"/>
              <a:t>The specific approach used to treat cancer depends upon the specific type, location &amp; stage of cancer. Generally a combination of  different methods is used e.g. surgery + chemotherapy or radiation + chemotherapy.</a:t>
            </a:r>
          </a:p>
          <a:p>
            <a:pPr algn="just"/>
            <a:r>
              <a:rPr lang="en-US" sz="2000" dirty="0"/>
              <a:t>Treatment of cancer includes:</a:t>
            </a:r>
          </a:p>
          <a:p>
            <a:pPr algn="just">
              <a:buFont typeface="+mj-lt"/>
              <a:buAutoNum type="arabicPeriod"/>
            </a:pPr>
            <a:r>
              <a:rPr lang="en-US" sz="2000" dirty="0">
                <a:solidFill>
                  <a:srgbClr val="FF0000"/>
                </a:solidFill>
              </a:rPr>
              <a:t>SURGERY:</a:t>
            </a:r>
          </a:p>
          <a:p>
            <a:pPr marL="0" indent="0" algn="just">
              <a:buNone/>
            </a:pPr>
            <a:r>
              <a:rPr lang="en-US" sz="2000" dirty="0"/>
              <a:t>         Surgery is one of the oldest approaches to the treatment of cancer. It should be possible to remove the tumor without causing significant damage to vital organs. Surgery can also be used for diagnostic purposes and in combination with other approaches.</a:t>
            </a:r>
          </a:p>
          <a:p>
            <a:pPr algn="just">
              <a:buAutoNum type="arabicPeriod" startAt="2"/>
            </a:pPr>
            <a:r>
              <a:rPr lang="en-US" sz="2000" dirty="0">
                <a:solidFill>
                  <a:srgbClr val="FF0000"/>
                </a:solidFill>
              </a:rPr>
              <a:t>RADIATION THERAPY:</a:t>
            </a:r>
          </a:p>
          <a:p>
            <a:pPr marL="0" indent="0" algn="just">
              <a:buNone/>
            </a:pPr>
            <a:r>
              <a:rPr lang="en-US" sz="2000" dirty="0"/>
              <a:t>        It is used to shrink or destroy tumors. It does so by causing damage to DNA of tumor cells so that they die. Radiation therapy is not painful and anesthetics are not required but similar to surgery. This approach requires that the tumor should be localized.</a:t>
            </a:r>
          </a:p>
          <a:p>
            <a:pPr marL="0" indent="0" algn="just">
              <a:buNone/>
            </a:pPr>
            <a:endParaRPr lang="en-US" dirty="0"/>
          </a:p>
        </p:txBody>
      </p:sp>
    </p:spTree>
    <p:extLst>
      <p:ext uri="{BB962C8B-B14F-4D97-AF65-F5344CB8AC3E}">
        <p14:creationId xmlns:p14="http://schemas.microsoft.com/office/powerpoint/2010/main" val="1731576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2E291-FE6C-4C2E-8A38-4A63550E29BF}"/>
              </a:ext>
            </a:extLst>
          </p:cNvPr>
          <p:cNvSpPr>
            <a:spLocks noGrp="1"/>
          </p:cNvSpPr>
          <p:nvPr>
            <p:ph type="title"/>
          </p:nvPr>
        </p:nvSpPr>
        <p:spPr/>
        <p:txBody>
          <a:bodyPr/>
          <a:lstStyle/>
          <a:p>
            <a:r>
              <a:rPr lang="en-US" dirty="0"/>
              <a:t>SYNTHESIS</a:t>
            </a:r>
          </a:p>
        </p:txBody>
      </p:sp>
      <p:pic>
        <p:nvPicPr>
          <p:cNvPr id="4" name="Content Placeholder 3">
            <a:extLst>
              <a:ext uri="{FF2B5EF4-FFF2-40B4-BE49-F238E27FC236}">
                <a16:creationId xmlns:a16="http://schemas.microsoft.com/office/drawing/2014/main" id="{DBFBA051-C4EE-4821-8AB3-CE302C2D9E08}"/>
              </a:ext>
            </a:extLst>
          </p:cNvPr>
          <p:cNvPicPr>
            <a:picLocks noGrp="1" noChangeAspect="1"/>
          </p:cNvPicPr>
          <p:nvPr>
            <p:ph idx="1"/>
          </p:nvPr>
        </p:nvPicPr>
        <p:blipFill>
          <a:blip r:embed="rId2"/>
          <a:stretch>
            <a:fillRect/>
          </a:stretch>
        </p:blipFill>
        <p:spPr>
          <a:xfrm>
            <a:off x="2902322" y="1683689"/>
            <a:ext cx="7868382" cy="4137991"/>
          </a:xfrm>
          <a:prstGeom prst="rect">
            <a:avLst/>
          </a:prstGeom>
        </p:spPr>
      </p:pic>
    </p:spTree>
    <p:extLst>
      <p:ext uri="{BB962C8B-B14F-4D97-AF65-F5344CB8AC3E}">
        <p14:creationId xmlns:p14="http://schemas.microsoft.com/office/powerpoint/2010/main" val="3216365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7057-AFC2-495E-AE75-BE994F5433AA}"/>
              </a:ext>
            </a:extLst>
          </p:cNvPr>
          <p:cNvSpPr>
            <a:spLocks noGrp="1"/>
          </p:cNvSpPr>
          <p:nvPr>
            <p:ph type="title"/>
          </p:nvPr>
        </p:nvSpPr>
        <p:spPr/>
        <p:txBody>
          <a:bodyPr/>
          <a:lstStyle/>
          <a:p>
            <a:r>
              <a:rPr lang="en-US" dirty="0"/>
              <a:t>ABSOPTION AND DISTRIBUTION </a:t>
            </a:r>
          </a:p>
        </p:txBody>
      </p:sp>
      <p:sp>
        <p:nvSpPr>
          <p:cNvPr id="3" name="Content Placeholder 2">
            <a:extLst>
              <a:ext uri="{FF2B5EF4-FFF2-40B4-BE49-F238E27FC236}">
                <a16:creationId xmlns:a16="http://schemas.microsoft.com/office/drawing/2014/main" id="{919C1843-CAAC-48DB-BF57-020B3C95A941}"/>
              </a:ext>
            </a:extLst>
          </p:cNvPr>
          <p:cNvSpPr>
            <a:spLocks noGrp="1"/>
          </p:cNvSpPr>
          <p:nvPr>
            <p:ph idx="1"/>
          </p:nvPr>
        </p:nvSpPr>
        <p:spPr>
          <a:xfrm>
            <a:off x="410817" y="2667000"/>
            <a:ext cx="10402958" cy="3352800"/>
          </a:xfrm>
        </p:spPr>
        <p:txBody>
          <a:bodyPr/>
          <a:lstStyle/>
          <a:p>
            <a:pPr algn="just"/>
            <a:r>
              <a:rPr lang="en-US" altLang="en-US" sz="2400" dirty="0"/>
              <a:t>Methotrexate can be administered orally, intravenously,  intramuscularly  or subcutaneously</a:t>
            </a:r>
          </a:p>
          <a:p>
            <a:pPr algn="just"/>
            <a:r>
              <a:rPr lang="en-US" altLang="en-US" sz="2400" dirty="0"/>
              <a:t>It is rapidly absorbed through the G.I. tract, although peak level occurs more slowly (1 h after ingestion) </a:t>
            </a:r>
          </a:p>
          <a:p>
            <a:pPr algn="just"/>
            <a:r>
              <a:rPr lang="en-US" altLang="en-US" sz="2400" dirty="0"/>
              <a:t>The drug is well distributed throughout the body except in the brain where intrathecal injection is used in some chemotherapy regimens</a:t>
            </a:r>
          </a:p>
          <a:p>
            <a:pPr algn="just"/>
            <a:endParaRPr lang="en-US" dirty="0"/>
          </a:p>
        </p:txBody>
      </p:sp>
    </p:spTree>
    <p:extLst>
      <p:ext uri="{BB962C8B-B14F-4D97-AF65-F5344CB8AC3E}">
        <p14:creationId xmlns:p14="http://schemas.microsoft.com/office/powerpoint/2010/main" val="945801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1194A-DFA9-4439-9B72-BD44E88B7F70}"/>
              </a:ext>
            </a:extLst>
          </p:cNvPr>
          <p:cNvSpPr>
            <a:spLocks noGrp="1"/>
          </p:cNvSpPr>
          <p:nvPr>
            <p:ph type="title"/>
          </p:nvPr>
        </p:nvSpPr>
        <p:spPr/>
        <p:txBody>
          <a:bodyPr/>
          <a:lstStyle/>
          <a:p>
            <a:r>
              <a:rPr lang="en-US" dirty="0"/>
              <a:t>USES</a:t>
            </a:r>
          </a:p>
        </p:txBody>
      </p:sp>
      <p:sp>
        <p:nvSpPr>
          <p:cNvPr id="3" name="Content Placeholder 2">
            <a:extLst>
              <a:ext uri="{FF2B5EF4-FFF2-40B4-BE49-F238E27FC236}">
                <a16:creationId xmlns:a16="http://schemas.microsoft.com/office/drawing/2014/main" id="{34E2634F-8836-4A95-9AE3-DC6DC23CC36B}"/>
              </a:ext>
            </a:extLst>
          </p:cNvPr>
          <p:cNvSpPr>
            <a:spLocks noGrp="1"/>
          </p:cNvSpPr>
          <p:nvPr>
            <p:ph idx="1"/>
          </p:nvPr>
        </p:nvSpPr>
        <p:spPr>
          <a:xfrm>
            <a:off x="437322" y="2667000"/>
            <a:ext cx="10959548" cy="3352800"/>
          </a:xfrm>
        </p:spPr>
        <p:txBody>
          <a:bodyPr/>
          <a:lstStyle/>
          <a:p>
            <a:pPr algn="just"/>
            <a:r>
              <a:rPr lang="en-US" sz="2400" dirty="0"/>
              <a:t>It is extremely employed for the treatment of </a:t>
            </a:r>
            <a:r>
              <a:rPr lang="en-US" sz="2400" dirty="0">
                <a:solidFill>
                  <a:srgbClr val="FF0000"/>
                </a:solidFill>
              </a:rPr>
              <a:t>acute lymphoblastic leukemia</a:t>
            </a:r>
          </a:p>
          <a:p>
            <a:pPr algn="just"/>
            <a:r>
              <a:rPr lang="en-US" sz="2400" dirty="0"/>
              <a:t>It is invariably used in combination therapy </a:t>
            </a:r>
            <a:r>
              <a:rPr lang="en-US" sz="2400" dirty="0">
                <a:solidFill>
                  <a:srgbClr val="FF0000"/>
                </a:solidFill>
              </a:rPr>
              <a:t>for palliative management </a:t>
            </a:r>
            <a:r>
              <a:rPr lang="en-US" sz="2400" dirty="0"/>
              <a:t>of lung cancer, breast cancer and epidermoid cancers of the head.</a:t>
            </a:r>
          </a:p>
          <a:p>
            <a:pPr algn="just"/>
            <a:r>
              <a:rPr lang="en-US" sz="2400" dirty="0"/>
              <a:t>It is frequently recommended for the treatment and prophylaxis of </a:t>
            </a:r>
            <a:r>
              <a:rPr lang="en-US" sz="2400" dirty="0">
                <a:solidFill>
                  <a:srgbClr val="FF0000"/>
                </a:solidFill>
              </a:rPr>
              <a:t>meningeal leukemia.</a:t>
            </a:r>
            <a:endParaRPr lang="en-US" sz="2400" dirty="0"/>
          </a:p>
          <a:p>
            <a:pPr algn="just"/>
            <a:r>
              <a:rPr lang="en-US" sz="2400" dirty="0"/>
              <a:t>It is also of value in </a:t>
            </a:r>
            <a:r>
              <a:rPr lang="en-US" sz="2400" dirty="0" err="1"/>
              <a:t>chloricacinoma</a:t>
            </a:r>
            <a:r>
              <a:rPr lang="en-US" sz="2400" dirty="0"/>
              <a:t> and related trophoblastic tumors of women.</a:t>
            </a:r>
          </a:p>
        </p:txBody>
      </p:sp>
    </p:spTree>
    <p:extLst>
      <p:ext uri="{BB962C8B-B14F-4D97-AF65-F5344CB8AC3E}">
        <p14:creationId xmlns:p14="http://schemas.microsoft.com/office/powerpoint/2010/main" val="2978643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55F2E-329D-4F01-914C-115888DDB98C}"/>
              </a:ext>
            </a:extLst>
          </p:cNvPr>
          <p:cNvSpPr>
            <a:spLocks noGrp="1"/>
          </p:cNvSpPr>
          <p:nvPr>
            <p:ph type="title"/>
          </p:nvPr>
        </p:nvSpPr>
        <p:spPr/>
        <p:txBody>
          <a:bodyPr/>
          <a:lstStyle/>
          <a:p>
            <a:r>
              <a:rPr lang="en-US" dirty="0">
                <a:solidFill>
                  <a:srgbClr val="FF0000"/>
                </a:solidFill>
              </a:rPr>
              <a:t>TAMOXIFEN</a:t>
            </a:r>
          </a:p>
        </p:txBody>
      </p:sp>
      <p:sp>
        <p:nvSpPr>
          <p:cNvPr id="3" name="Content Placeholder 2">
            <a:extLst>
              <a:ext uri="{FF2B5EF4-FFF2-40B4-BE49-F238E27FC236}">
                <a16:creationId xmlns:a16="http://schemas.microsoft.com/office/drawing/2014/main" id="{BAF008FF-C60B-49F1-A857-B5B04F4BA192}"/>
              </a:ext>
            </a:extLst>
          </p:cNvPr>
          <p:cNvSpPr>
            <a:spLocks noGrp="1"/>
          </p:cNvSpPr>
          <p:nvPr>
            <p:ph idx="1"/>
          </p:nvPr>
        </p:nvSpPr>
        <p:spPr>
          <a:xfrm>
            <a:off x="736599" y="1854200"/>
            <a:ext cx="10566401" cy="3352800"/>
          </a:xfrm>
        </p:spPr>
        <p:txBody>
          <a:bodyPr/>
          <a:lstStyle/>
          <a:p>
            <a:pPr algn="just"/>
            <a:r>
              <a:rPr lang="en-US" sz="2400" dirty="0"/>
              <a:t>Tamoxifen is an </a:t>
            </a:r>
            <a:r>
              <a:rPr lang="en-US" sz="2400" dirty="0">
                <a:solidFill>
                  <a:srgbClr val="FF0000"/>
                </a:solidFill>
              </a:rPr>
              <a:t>antagonist </a:t>
            </a:r>
            <a:r>
              <a:rPr lang="en-US" sz="2400" dirty="0"/>
              <a:t>of the estrogen receptor </a:t>
            </a:r>
            <a:r>
              <a:rPr lang="en-US" sz="2400" dirty="0">
                <a:solidFill>
                  <a:srgbClr val="FF0000"/>
                </a:solidFill>
              </a:rPr>
              <a:t>in breast tissue.</a:t>
            </a:r>
          </a:p>
          <a:p>
            <a:pPr algn="just"/>
            <a:r>
              <a:rPr lang="en-US" sz="2400" dirty="0"/>
              <a:t>In other tissues such as the </a:t>
            </a:r>
            <a:r>
              <a:rPr lang="en-US" sz="2400" dirty="0">
                <a:solidFill>
                  <a:srgbClr val="FF0000"/>
                </a:solidFill>
              </a:rPr>
              <a:t>endometrium, </a:t>
            </a:r>
            <a:r>
              <a:rPr lang="en-US" sz="2400" dirty="0"/>
              <a:t>it behaves as an </a:t>
            </a:r>
            <a:r>
              <a:rPr lang="en-US" sz="2400" dirty="0">
                <a:solidFill>
                  <a:srgbClr val="FF0000"/>
                </a:solidFill>
              </a:rPr>
              <a:t>agonist</a:t>
            </a:r>
            <a:r>
              <a:rPr lang="en-US" sz="2400" dirty="0"/>
              <a:t>, hence tamoxifen may be characterized as a mixed agonist/antagonist.</a:t>
            </a:r>
          </a:p>
          <a:p>
            <a:pPr algn="just"/>
            <a:endParaRPr lang="en-US" dirty="0"/>
          </a:p>
        </p:txBody>
      </p:sp>
      <p:pic>
        <p:nvPicPr>
          <p:cNvPr id="4" name="Picture 3">
            <a:extLst>
              <a:ext uri="{FF2B5EF4-FFF2-40B4-BE49-F238E27FC236}">
                <a16:creationId xmlns:a16="http://schemas.microsoft.com/office/drawing/2014/main" id="{7A130207-3227-4D33-A57F-DF622E83E0B8}"/>
              </a:ext>
            </a:extLst>
          </p:cNvPr>
          <p:cNvPicPr>
            <a:picLocks noChangeAspect="1"/>
          </p:cNvPicPr>
          <p:nvPr/>
        </p:nvPicPr>
        <p:blipFill>
          <a:blip r:embed="rId2"/>
          <a:stretch>
            <a:fillRect/>
          </a:stretch>
        </p:blipFill>
        <p:spPr>
          <a:xfrm>
            <a:off x="3492500" y="3162300"/>
            <a:ext cx="3911600" cy="3149600"/>
          </a:xfrm>
          <a:prstGeom prst="rect">
            <a:avLst/>
          </a:prstGeom>
        </p:spPr>
      </p:pic>
    </p:spTree>
    <p:extLst>
      <p:ext uri="{BB962C8B-B14F-4D97-AF65-F5344CB8AC3E}">
        <p14:creationId xmlns:p14="http://schemas.microsoft.com/office/powerpoint/2010/main" val="826018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298C-04A9-40E0-A563-9EFFA0040BD0}"/>
              </a:ext>
            </a:extLst>
          </p:cNvPr>
          <p:cNvSpPr>
            <a:spLocks noGrp="1"/>
          </p:cNvSpPr>
          <p:nvPr>
            <p:ph type="title"/>
          </p:nvPr>
        </p:nvSpPr>
        <p:spPr>
          <a:xfrm>
            <a:off x="0" y="838200"/>
            <a:ext cx="12192000" cy="685800"/>
          </a:xfrm>
        </p:spPr>
        <p:txBody>
          <a:bodyPr/>
          <a:lstStyle/>
          <a:p>
            <a:r>
              <a:rPr lang="en-US" dirty="0"/>
              <a:t>MECHANISM OF ACTION</a:t>
            </a:r>
          </a:p>
        </p:txBody>
      </p:sp>
      <p:sp>
        <p:nvSpPr>
          <p:cNvPr id="3" name="Content Placeholder 2">
            <a:extLst>
              <a:ext uri="{FF2B5EF4-FFF2-40B4-BE49-F238E27FC236}">
                <a16:creationId xmlns:a16="http://schemas.microsoft.com/office/drawing/2014/main" id="{20CAB2FD-A886-4EE5-877A-DC1C205ECBBC}"/>
              </a:ext>
            </a:extLst>
          </p:cNvPr>
          <p:cNvSpPr>
            <a:spLocks noGrp="1"/>
          </p:cNvSpPr>
          <p:nvPr>
            <p:ph idx="1"/>
          </p:nvPr>
        </p:nvSpPr>
        <p:spPr>
          <a:xfrm>
            <a:off x="495300" y="1651000"/>
            <a:ext cx="10718800" cy="3352800"/>
          </a:xfrm>
        </p:spPr>
        <p:txBody>
          <a:bodyPr/>
          <a:lstStyle/>
          <a:p>
            <a:pPr marL="0" indent="0" algn="just">
              <a:buNone/>
              <a:defRPr/>
            </a:pPr>
            <a:r>
              <a:rPr lang="en-MY" altLang="en-US" b="1" dirty="0">
                <a:solidFill>
                  <a:srgbClr val="FF0000"/>
                </a:solidFill>
              </a:rPr>
              <a:t>The effects of toremifene and tamoxifen on cholesterol synthesis. </a:t>
            </a:r>
          </a:p>
          <a:p>
            <a:pPr marL="0" indent="0" algn="just">
              <a:buNone/>
              <a:defRPr/>
            </a:pPr>
            <a:r>
              <a:rPr lang="en-MY" altLang="en-US" dirty="0"/>
              <a:t>1. These compounds interfere with cholesterol synthesis by inhibiting the conversion of </a:t>
            </a:r>
            <a:r>
              <a:rPr lang="el-GR" altLang="en-US" dirty="0"/>
              <a:t>Δ8-</a:t>
            </a:r>
            <a:r>
              <a:rPr lang="en-MY" altLang="en-US" dirty="0"/>
              <a:t>cholestenol to </a:t>
            </a:r>
            <a:r>
              <a:rPr lang="en-MY" altLang="en-US" dirty="0" err="1"/>
              <a:t>lathosterol</a:t>
            </a:r>
            <a:r>
              <a:rPr lang="en-MY" altLang="en-US" dirty="0"/>
              <a:t>. </a:t>
            </a:r>
          </a:p>
          <a:p>
            <a:pPr algn="just"/>
            <a:endParaRPr lang="en-US" dirty="0"/>
          </a:p>
        </p:txBody>
      </p:sp>
      <p:pic>
        <p:nvPicPr>
          <p:cNvPr id="4" name="Picture 3">
            <a:extLst>
              <a:ext uri="{FF2B5EF4-FFF2-40B4-BE49-F238E27FC236}">
                <a16:creationId xmlns:a16="http://schemas.microsoft.com/office/drawing/2014/main" id="{8196390C-F946-4154-B795-18EFF3C17076}"/>
              </a:ext>
            </a:extLst>
          </p:cNvPr>
          <p:cNvPicPr>
            <a:picLocks noChangeAspect="1"/>
          </p:cNvPicPr>
          <p:nvPr/>
        </p:nvPicPr>
        <p:blipFill>
          <a:blip r:embed="rId2"/>
          <a:stretch>
            <a:fillRect/>
          </a:stretch>
        </p:blipFill>
        <p:spPr>
          <a:xfrm>
            <a:off x="3365500" y="2374900"/>
            <a:ext cx="4978400" cy="4076700"/>
          </a:xfrm>
          <a:prstGeom prst="rect">
            <a:avLst/>
          </a:prstGeom>
        </p:spPr>
      </p:pic>
    </p:spTree>
    <p:extLst>
      <p:ext uri="{BB962C8B-B14F-4D97-AF65-F5344CB8AC3E}">
        <p14:creationId xmlns:p14="http://schemas.microsoft.com/office/powerpoint/2010/main" val="3452396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07C18-0F63-431B-B92C-EE74BB131040}"/>
              </a:ext>
            </a:extLst>
          </p:cNvPr>
          <p:cNvSpPr>
            <a:spLocks noGrp="1"/>
          </p:cNvSpPr>
          <p:nvPr>
            <p:ph idx="1"/>
          </p:nvPr>
        </p:nvSpPr>
        <p:spPr>
          <a:xfrm>
            <a:off x="1549400" y="2667000"/>
            <a:ext cx="9232900" cy="3352800"/>
          </a:xfrm>
        </p:spPr>
        <p:txBody>
          <a:bodyPr/>
          <a:lstStyle/>
          <a:p>
            <a:pPr marL="0" indent="0" algn="just">
              <a:buNone/>
            </a:pPr>
            <a:r>
              <a:rPr lang="en-US" altLang="en-US" sz="2800" dirty="0"/>
              <a:t>2. </a:t>
            </a:r>
            <a:r>
              <a:rPr lang="en-US" altLang="en-US" sz="2800" dirty="0">
                <a:latin typeface="Arial" panose="020B0604020202020204" pitchFamily="34" charset="0"/>
              </a:rPr>
              <a:t>Competes with estradiol for estrogen receptors in target breast tissues;  blocking transforming growth factor-</a:t>
            </a:r>
            <a:r>
              <a:rPr lang="el-GR" altLang="en-US" sz="2800" dirty="0">
                <a:latin typeface="Arial" panose="020B0604020202020204" pitchFamily="34" charset="0"/>
              </a:rPr>
              <a:t>β</a:t>
            </a:r>
            <a:r>
              <a:rPr lang="en-US" altLang="en-US" sz="2800" dirty="0">
                <a:latin typeface="Arial" panose="020B0604020202020204" pitchFamily="34" charset="0"/>
              </a:rPr>
              <a:t> (TGF-</a:t>
            </a:r>
            <a:r>
              <a:rPr lang="el-GR" altLang="en-US" sz="2800" dirty="0">
                <a:latin typeface="Arial" panose="020B0604020202020204" pitchFamily="34" charset="0"/>
              </a:rPr>
              <a:t> β</a:t>
            </a:r>
            <a:r>
              <a:rPr lang="en-US" altLang="en-US" sz="2800" dirty="0">
                <a:latin typeface="Arial" panose="020B0604020202020204" pitchFamily="34" charset="0"/>
              </a:rPr>
              <a:t>) pathway and decreases autocrine stimulation of breast cancer growth </a:t>
            </a:r>
            <a:endParaRPr lang="en-MY" altLang="en-US" sz="2800" dirty="0"/>
          </a:p>
          <a:p>
            <a:pPr algn="just"/>
            <a:endParaRPr lang="en-US" dirty="0"/>
          </a:p>
        </p:txBody>
      </p:sp>
    </p:spTree>
    <p:extLst>
      <p:ext uri="{BB962C8B-B14F-4D97-AF65-F5344CB8AC3E}">
        <p14:creationId xmlns:p14="http://schemas.microsoft.com/office/powerpoint/2010/main" val="193445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C14C0D-4E92-410C-8519-DA6661BB1838}"/>
              </a:ext>
            </a:extLst>
          </p:cNvPr>
          <p:cNvSpPr>
            <a:spLocks noGrp="1"/>
          </p:cNvSpPr>
          <p:nvPr>
            <p:ph idx="1"/>
          </p:nvPr>
        </p:nvSpPr>
        <p:spPr>
          <a:xfrm>
            <a:off x="558800" y="1752600"/>
            <a:ext cx="11074400" cy="3352800"/>
          </a:xfrm>
        </p:spPr>
        <p:txBody>
          <a:bodyPr/>
          <a:lstStyle/>
          <a:p>
            <a:pPr algn="just" fontAlgn="auto">
              <a:spcAft>
                <a:spcPts val="0"/>
              </a:spcAft>
              <a:defRPr/>
            </a:pPr>
            <a:r>
              <a:rPr lang="en-MY" sz="2400" dirty="0"/>
              <a:t>Being antagonist, it blocks oestrogen receptors in breast tissue via its active metabolites, </a:t>
            </a:r>
            <a:r>
              <a:rPr lang="en-MY" sz="2400" dirty="0">
                <a:solidFill>
                  <a:srgbClr val="FF0000"/>
                </a:solidFill>
              </a:rPr>
              <a:t>4-hydroxytamoxifen</a:t>
            </a:r>
            <a:r>
              <a:rPr lang="en-MY" sz="2400" dirty="0"/>
              <a:t> and </a:t>
            </a:r>
            <a:r>
              <a:rPr lang="en-MY" sz="2400" dirty="0">
                <a:solidFill>
                  <a:srgbClr val="FF0000"/>
                </a:solidFill>
              </a:rPr>
              <a:t>N-</a:t>
            </a:r>
            <a:r>
              <a:rPr lang="en-MY" sz="2400" dirty="0" err="1">
                <a:solidFill>
                  <a:srgbClr val="FF0000"/>
                </a:solidFill>
              </a:rPr>
              <a:t>desmethyl</a:t>
            </a:r>
            <a:r>
              <a:rPr lang="en-MY" sz="2400" dirty="0">
                <a:solidFill>
                  <a:srgbClr val="FF0000"/>
                </a:solidFill>
              </a:rPr>
              <a:t> tamoxifen. </a:t>
            </a:r>
            <a:r>
              <a:rPr lang="en-MY" sz="2400" dirty="0"/>
              <a:t>They</a:t>
            </a:r>
            <a:r>
              <a:rPr lang="en-MY" sz="2400" dirty="0">
                <a:solidFill>
                  <a:srgbClr val="FF0000"/>
                </a:solidFill>
              </a:rPr>
              <a:t> </a:t>
            </a:r>
            <a:r>
              <a:rPr lang="en-MY" sz="2400" dirty="0"/>
              <a:t>have 30-100 times more affinity to the oestrogen receptor than that of tamoxifen.</a:t>
            </a:r>
          </a:p>
          <a:p>
            <a:pPr algn="just" fontAlgn="auto">
              <a:spcAft>
                <a:spcPts val="0"/>
              </a:spcAft>
              <a:defRPr/>
            </a:pPr>
            <a:r>
              <a:rPr lang="en-MY" altLang="en-US" sz="2400" dirty="0"/>
              <a:t>It is a standard endocrine (anti-oestrogen) therapy for hormone receptor-positive early breast cancer in pre-menopausal women</a:t>
            </a:r>
          </a:p>
          <a:p>
            <a:pPr algn="just" fontAlgn="auto">
              <a:spcAft>
                <a:spcPts val="0"/>
              </a:spcAft>
              <a:defRPr/>
            </a:pPr>
            <a:endParaRPr lang="en-MY" dirty="0"/>
          </a:p>
          <a:p>
            <a:pPr algn="just"/>
            <a:endParaRPr lang="en-US" dirty="0"/>
          </a:p>
        </p:txBody>
      </p:sp>
      <p:pic>
        <p:nvPicPr>
          <p:cNvPr id="4" name="Picture 3">
            <a:extLst>
              <a:ext uri="{FF2B5EF4-FFF2-40B4-BE49-F238E27FC236}">
                <a16:creationId xmlns:a16="http://schemas.microsoft.com/office/drawing/2014/main" id="{09307E6B-20AD-4908-AFB9-B4E297A23F02}"/>
              </a:ext>
            </a:extLst>
          </p:cNvPr>
          <p:cNvPicPr>
            <a:picLocks noChangeAspect="1"/>
          </p:cNvPicPr>
          <p:nvPr/>
        </p:nvPicPr>
        <p:blipFill>
          <a:blip r:embed="rId2"/>
          <a:stretch>
            <a:fillRect/>
          </a:stretch>
        </p:blipFill>
        <p:spPr>
          <a:xfrm>
            <a:off x="2159000" y="3911600"/>
            <a:ext cx="7327900" cy="2057400"/>
          </a:xfrm>
          <a:prstGeom prst="rect">
            <a:avLst/>
          </a:prstGeom>
        </p:spPr>
      </p:pic>
    </p:spTree>
    <p:extLst>
      <p:ext uri="{BB962C8B-B14F-4D97-AF65-F5344CB8AC3E}">
        <p14:creationId xmlns:p14="http://schemas.microsoft.com/office/powerpoint/2010/main" val="15799709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B0E225-235D-4EF7-B167-150B5B1EC6F5}"/>
              </a:ext>
            </a:extLst>
          </p:cNvPr>
          <p:cNvSpPr>
            <a:spLocks noGrp="1"/>
          </p:cNvSpPr>
          <p:nvPr>
            <p:ph idx="1"/>
          </p:nvPr>
        </p:nvSpPr>
        <p:spPr>
          <a:xfrm>
            <a:off x="635000" y="2070100"/>
            <a:ext cx="10871200" cy="3352800"/>
          </a:xfrm>
        </p:spPr>
        <p:txBody>
          <a:bodyPr/>
          <a:lstStyle/>
          <a:p>
            <a:pPr algn="just"/>
            <a:r>
              <a:rPr lang="en-MY" altLang="en-US" sz="2400" dirty="0"/>
              <a:t>Some breast cancer cells require oestrogen to grow. Oestrogen binds to and activates the oestrogen receptor in these cells. </a:t>
            </a:r>
          </a:p>
          <a:p>
            <a:pPr algn="just"/>
            <a:r>
              <a:rPr lang="en-MY" altLang="en-US" sz="2400" dirty="0"/>
              <a:t>Tamoxifen is metabolized into compounds that also bind to the oestrogen receptor but do not activate it. Hence breast cancer cell growth is blocked.</a:t>
            </a:r>
          </a:p>
          <a:p>
            <a:pPr algn="just"/>
            <a:r>
              <a:rPr lang="en-MY" altLang="en-US" sz="2400" dirty="0"/>
              <a:t>It is a non-steroidal agent with potent anti-oestrogenic properties and competes to oestrogen for binding sites in breast and other tissues. </a:t>
            </a:r>
          </a:p>
          <a:p>
            <a:pPr algn="just"/>
            <a:r>
              <a:rPr lang="en-MY" altLang="en-US" sz="2400" dirty="0"/>
              <a:t>Tamoxifen causes cells to remain in the G</a:t>
            </a:r>
            <a:r>
              <a:rPr lang="en-MY" altLang="en-US" sz="2400" baseline="-25000" dirty="0"/>
              <a:t>0</a:t>
            </a:r>
            <a:r>
              <a:rPr lang="en-MY" altLang="en-US" sz="2400" dirty="0"/>
              <a:t> and G</a:t>
            </a:r>
            <a:r>
              <a:rPr lang="en-MY" altLang="en-US" sz="2400" baseline="-25000" dirty="0"/>
              <a:t>1</a:t>
            </a:r>
            <a:r>
              <a:rPr lang="en-MY" altLang="en-US" sz="2400" dirty="0"/>
              <a:t> phases of the cell cycle. Because it prevents (pre)cancerous cells from dividing but does not cause cell death </a:t>
            </a:r>
          </a:p>
          <a:p>
            <a:pPr algn="just"/>
            <a:r>
              <a:rPr lang="en-MY" altLang="en-US" sz="2400" dirty="0"/>
              <a:t>Hence, tamoxifen is </a:t>
            </a:r>
            <a:r>
              <a:rPr lang="en-MY" altLang="en-US" sz="2400" dirty="0">
                <a:solidFill>
                  <a:srgbClr val="FF0000"/>
                </a:solidFill>
              </a:rPr>
              <a:t>cytostatic </a:t>
            </a:r>
            <a:r>
              <a:rPr lang="en-MY" altLang="en-US" sz="2400" dirty="0"/>
              <a:t>rather than </a:t>
            </a:r>
            <a:r>
              <a:rPr lang="en-MY" altLang="en-US" sz="2400" dirty="0">
                <a:solidFill>
                  <a:srgbClr val="FF0000"/>
                </a:solidFill>
              </a:rPr>
              <a:t>cytocidal.</a:t>
            </a:r>
          </a:p>
          <a:p>
            <a:pPr algn="just"/>
            <a:endParaRPr lang="en-US" dirty="0"/>
          </a:p>
        </p:txBody>
      </p:sp>
    </p:spTree>
    <p:extLst>
      <p:ext uri="{BB962C8B-B14F-4D97-AF65-F5344CB8AC3E}">
        <p14:creationId xmlns:p14="http://schemas.microsoft.com/office/powerpoint/2010/main" val="4214532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2C692-26BC-41FA-87E8-9C0FA27FA97B}"/>
              </a:ext>
            </a:extLst>
          </p:cNvPr>
          <p:cNvSpPr>
            <a:spLocks noGrp="1"/>
          </p:cNvSpPr>
          <p:nvPr>
            <p:ph type="title"/>
          </p:nvPr>
        </p:nvSpPr>
        <p:spPr/>
        <p:txBody>
          <a:bodyPr/>
          <a:lstStyle/>
          <a:p>
            <a:r>
              <a:rPr lang="en-US" dirty="0"/>
              <a:t>SYNTHESIS</a:t>
            </a:r>
          </a:p>
        </p:txBody>
      </p:sp>
      <p:pic>
        <p:nvPicPr>
          <p:cNvPr id="4" name="Content Placeholder 3">
            <a:extLst>
              <a:ext uri="{FF2B5EF4-FFF2-40B4-BE49-F238E27FC236}">
                <a16:creationId xmlns:a16="http://schemas.microsoft.com/office/drawing/2014/main" id="{A6BD20BB-3760-4D1E-9D19-F4CB07AE9250}"/>
              </a:ext>
            </a:extLst>
          </p:cNvPr>
          <p:cNvPicPr>
            <a:picLocks noGrp="1" noChangeAspect="1"/>
          </p:cNvPicPr>
          <p:nvPr>
            <p:ph idx="1"/>
          </p:nvPr>
        </p:nvPicPr>
        <p:blipFill>
          <a:blip r:embed="rId2"/>
          <a:stretch>
            <a:fillRect/>
          </a:stretch>
        </p:blipFill>
        <p:spPr>
          <a:xfrm>
            <a:off x="598487" y="2147887"/>
            <a:ext cx="4852783" cy="3148013"/>
          </a:xfrm>
          <a:prstGeom prst="rect">
            <a:avLst/>
          </a:prstGeom>
        </p:spPr>
      </p:pic>
      <p:pic>
        <p:nvPicPr>
          <p:cNvPr id="5" name="Picture 4">
            <a:extLst>
              <a:ext uri="{FF2B5EF4-FFF2-40B4-BE49-F238E27FC236}">
                <a16:creationId xmlns:a16="http://schemas.microsoft.com/office/drawing/2014/main" id="{B378F741-4C10-4085-806A-B3B0C162735A}"/>
              </a:ext>
            </a:extLst>
          </p:cNvPr>
          <p:cNvPicPr>
            <a:picLocks noChangeAspect="1"/>
          </p:cNvPicPr>
          <p:nvPr/>
        </p:nvPicPr>
        <p:blipFill>
          <a:blip r:embed="rId3"/>
          <a:stretch>
            <a:fillRect/>
          </a:stretch>
        </p:blipFill>
        <p:spPr>
          <a:xfrm>
            <a:off x="5918199" y="2147887"/>
            <a:ext cx="4772025" cy="3204567"/>
          </a:xfrm>
          <a:prstGeom prst="rect">
            <a:avLst/>
          </a:prstGeom>
        </p:spPr>
      </p:pic>
    </p:spTree>
    <p:extLst>
      <p:ext uri="{BB962C8B-B14F-4D97-AF65-F5344CB8AC3E}">
        <p14:creationId xmlns:p14="http://schemas.microsoft.com/office/powerpoint/2010/main" val="2858136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F661-3EA0-4FE1-8342-623547F0DB91}"/>
              </a:ext>
            </a:extLst>
          </p:cNvPr>
          <p:cNvSpPr>
            <a:spLocks noGrp="1"/>
          </p:cNvSpPr>
          <p:nvPr>
            <p:ph type="title"/>
          </p:nvPr>
        </p:nvSpPr>
        <p:spPr/>
        <p:txBody>
          <a:bodyPr/>
          <a:lstStyle/>
          <a:p>
            <a:r>
              <a:rPr lang="en-US" dirty="0"/>
              <a:t>PHARMACOKINETICS</a:t>
            </a:r>
          </a:p>
        </p:txBody>
      </p:sp>
      <p:sp>
        <p:nvSpPr>
          <p:cNvPr id="3" name="Content Placeholder 2">
            <a:extLst>
              <a:ext uri="{FF2B5EF4-FFF2-40B4-BE49-F238E27FC236}">
                <a16:creationId xmlns:a16="http://schemas.microsoft.com/office/drawing/2014/main" id="{0ACF99C7-E33B-4706-99C2-67FD1FD1196C}"/>
              </a:ext>
            </a:extLst>
          </p:cNvPr>
          <p:cNvSpPr>
            <a:spLocks noGrp="1"/>
          </p:cNvSpPr>
          <p:nvPr>
            <p:ph idx="1"/>
          </p:nvPr>
        </p:nvSpPr>
        <p:spPr>
          <a:xfrm>
            <a:off x="622300" y="2667000"/>
            <a:ext cx="10629900" cy="3352800"/>
          </a:xfrm>
        </p:spPr>
        <p:txBody>
          <a:bodyPr/>
          <a:lstStyle/>
          <a:p>
            <a:pPr algn="just"/>
            <a:r>
              <a:rPr lang="en-US" altLang="en-US" sz="2800" dirty="0"/>
              <a:t>Absorption: oral</a:t>
            </a:r>
          </a:p>
          <a:p>
            <a:pPr algn="just"/>
            <a:r>
              <a:rPr lang="en-US" altLang="en-US" sz="2800" dirty="0"/>
              <a:t>Metabolism: Liver</a:t>
            </a:r>
          </a:p>
          <a:p>
            <a:pPr algn="just"/>
            <a:r>
              <a:rPr lang="en-US" altLang="en-US" sz="2800" dirty="0"/>
              <a:t>Excretion: unchanged and metabolites are excreted predominantly through bile into feces </a:t>
            </a:r>
          </a:p>
          <a:p>
            <a:pPr algn="just"/>
            <a:endParaRPr lang="en-US" dirty="0"/>
          </a:p>
        </p:txBody>
      </p:sp>
    </p:spTree>
    <p:extLst>
      <p:ext uri="{BB962C8B-B14F-4D97-AF65-F5344CB8AC3E}">
        <p14:creationId xmlns:p14="http://schemas.microsoft.com/office/powerpoint/2010/main" val="417987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48EB-0350-4D70-8ADC-1BBD01B5113D}"/>
              </a:ext>
            </a:extLst>
          </p:cNvPr>
          <p:cNvSpPr>
            <a:spLocks noGrp="1"/>
          </p:cNvSpPr>
          <p:nvPr>
            <p:ph type="title"/>
          </p:nvPr>
        </p:nvSpPr>
        <p:spPr>
          <a:xfrm>
            <a:off x="530086" y="838200"/>
            <a:ext cx="11661913" cy="914400"/>
          </a:xfrm>
        </p:spPr>
        <p:txBody>
          <a:bodyPr/>
          <a:lstStyle/>
          <a:p>
            <a:pPr algn="l"/>
            <a:r>
              <a:rPr lang="en-US" sz="3200" dirty="0">
                <a:latin typeface="+mn-lt"/>
              </a:rPr>
              <a:t>3. IMMUNOTHERAPY</a:t>
            </a:r>
            <a:endParaRPr lang="en-US" dirty="0">
              <a:latin typeface="+mn-lt"/>
            </a:endParaRPr>
          </a:p>
        </p:txBody>
      </p:sp>
      <p:sp>
        <p:nvSpPr>
          <p:cNvPr id="3" name="Content Placeholder 2">
            <a:extLst>
              <a:ext uri="{FF2B5EF4-FFF2-40B4-BE49-F238E27FC236}">
                <a16:creationId xmlns:a16="http://schemas.microsoft.com/office/drawing/2014/main" id="{83EF37CD-1217-44FB-B314-C8E664C05456}"/>
              </a:ext>
            </a:extLst>
          </p:cNvPr>
          <p:cNvSpPr>
            <a:spLocks noGrp="1"/>
          </p:cNvSpPr>
          <p:nvPr>
            <p:ph idx="1"/>
          </p:nvPr>
        </p:nvSpPr>
        <p:spPr>
          <a:xfrm>
            <a:off x="530086" y="1752600"/>
            <a:ext cx="11145079" cy="4528929"/>
          </a:xfrm>
        </p:spPr>
        <p:txBody>
          <a:bodyPr/>
          <a:lstStyle/>
          <a:p>
            <a:pPr algn="just"/>
            <a:r>
              <a:rPr lang="en-US" sz="2000" dirty="0"/>
              <a:t>The methodology attempts to boost the level of lymphocytes specially T &amp; B lymphocytes. T-cells destroy foreign cells including malignant and pre malignant cells. B-cells make antibodies in response to foreign proteins expressed by cancer cells. Currently therapy of this type primarily consist of the administration of highly purified interferon specially interferon-2.</a:t>
            </a:r>
          </a:p>
          <a:p>
            <a:pPr marL="0" indent="0" algn="just">
              <a:buNone/>
            </a:pPr>
            <a:r>
              <a:rPr lang="en-US" sz="3200" dirty="0"/>
              <a:t>4. CHEMOTHERAPY</a:t>
            </a:r>
          </a:p>
          <a:p>
            <a:pPr algn="just"/>
            <a:r>
              <a:rPr lang="en-US" sz="2000" dirty="0"/>
              <a:t>Chemotherapeutic agents are complimentary to either surgery or radiation therapy in order to remove possible metastatic cells that still remain. Moreover some types of tumors are currently treated first with chemotherapeutic agent.</a:t>
            </a:r>
          </a:p>
          <a:p>
            <a:pPr algn="just"/>
            <a:r>
              <a:rPr lang="en-US" sz="2000" dirty="0"/>
              <a:t>Cancer chemotherapy is generally non specific this means the drugs will kill not only cancerous cells but also normal cells so the patients undergoing chemotherapy suffer hair loss , depression of immune system, nausea, diarrhea etc.</a:t>
            </a:r>
          </a:p>
          <a:p>
            <a:pPr algn="just"/>
            <a:r>
              <a:rPr lang="en-US" sz="2000" dirty="0"/>
              <a:t>These effects disappear once chemotherapy has been discontinue.</a:t>
            </a:r>
          </a:p>
        </p:txBody>
      </p:sp>
    </p:spTree>
    <p:extLst>
      <p:ext uri="{BB962C8B-B14F-4D97-AF65-F5344CB8AC3E}">
        <p14:creationId xmlns:p14="http://schemas.microsoft.com/office/powerpoint/2010/main" val="50672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D1B8F-4942-433C-AFBD-57DA0AA9C629}"/>
              </a:ext>
            </a:extLst>
          </p:cNvPr>
          <p:cNvSpPr>
            <a:spLocks noGrp="1"/>
          </p:cNvSpPr>
          <p:nvPr>
            <p:ph type="title"/>
          </p:nvPr>
        </p:nvSpPr>
        <p:spPr/>
        <p:txBody>
          <a:bodyPr/>
          <a:lstStyle/>
          <a:p>
            <a:r>
              <a:rPr lang="en-US" dirty="0"/>
              <a:t>USES</a:t>
            </a:r>
          </a:p>
        </p:txBody>
      </p:sp>
      <p:sp>
        <p:nvSpPr>
          <p:cNvPr id="3" name="Content Placeholder 2">
            <a:extLst>
              <a:ext uri="{FF2B5EF4-FFF2-40B4-BE49-F238E27FC236}">
                <a16:creationId xmlns:a16="http://schemas.microsoft.com/office/drawing/2014/main" id="{D78728A6-EF58-463B-939C-512F54B5B2EE}"/>
              </a:ext>
            </a:extLst>
          </p:cNvPr>
          <p:cNvSpPr>
            <a:spLocks noGrp="1"/>
          </p:cNvSpPr>
          <p:nvPr>
            <p:ph idx="1"/>
          </p:nvPr>
        </p:nvSpPr>
        <p:spPr>
          <a:xfrm>
            <a:off x="469900" y="1854200"/>
            <a:ext cx="11252200" cy="3352800"/>
          </a:xfrm>
        </p:spPr>
        <p:txBody>
          <a:bodyPr/>
          <a:lstStyle/>
          <a:p>
            <a:pPr algn="just"/>
            <a:r>
              <a:rPr lang="en-US" sz="2000" b="1" dirty="0"/>
              <a:t>Breast Cancer Treatment:</a:t>
            </a:r>
          </a:p>
          <a:p>
            <a:pPr marL="0" indent="0" algn="just">
              <a:buNone/>
            </a:pPr>
            <a:r>
              <a:rPr lang="en-US" sz="2000" b="1" dirty="0"/>
              <a:t>          </a:t>
            </a:r>
            <a:r>
              <a:rPr lang="en-US" sz="2000" dirty="0"/>
              <a:t>Tamoxifen is currently used for the treatment of both early and advanced ER+ (Estrogen receptor positive) breast cancer in pre and post-menopausal women.</a:t>
            </a:r>
          </a:p>
          <a:p>
            <a:pPr marL="0" indent="0" algn="just">
              <a:buNone/>
            </a:pPr>
            <a:r>
              <a:rPr lang="en-US" sz="2000" dirty="0"/>
              <a:t>          Additionally, it is the most common hormone treatment for male breast cancer.</a:t>
            </a:r>
          </a:p>
          <a:p>
            <a:pPr algn="just"/>
            <a:r>
              <a:rPr lang="en-US" sz="2000" b="1" dirty="0"/>
              <a:t>Infertility:</a:t>
            </a:r>
          </a:p>
          <a:p>
            <a:pPr marL="0" indent="0" algn="just">
              <a:buNone/>
            </a:pPr>
            <a:r>
              <a:rPr lang="en-US" sz="2000" b="1" dirty="0"/>
              <a:t>          </a:t>
            </a:r>
            <a:r>
              <a:rPr lang="en-US" sz="2000" dirty="0"/>
              <a:t>Tamoxifen is used to treat infertility in women with anovulatory disorders. </a:t>
            </a:r>
          </a:p>
          <a:p>
            <a:pPr algn="just"/>
            <a:r>
              <a:rPr lang="en-US" sz="2000" b="1" dirty="0"/>
              <a:t>Gynecomastia:</a:t>
            </a:r>
          </a:p>
          <a:p>
            <a:pPr marL="0" indent="0" algn="just">
              <a:buNone/>
            </a:pPr>
            <a:r>
              <a:rPr lang="en-US" sz="2000" b="1" dirty="0"/>
              <a:t>           </a:t>
            </a:r>
            <a:r>
              <a:rPr lang="en-US" sz="2000" dirty="0"/>
              <a:t>It is used to prevent estrogen related gynecomastia resulting from elevated estrogenic levels in conjunction with steroid use. It is taken as a preventative measure in small doses or used at the onset of any symptoms e.g. Nipples soreness/ sensitivity.</a:t>
            </a:r>
          </a:p>
          <a:p>
            <a:pPr algn="just"/>
            <a:r>
              <a:rPr lang="en-US" sz="2000" b="1" dirty="0"/>
              <a:t>Bipolar Disorder:</a:t>
            </a:r>
          </a:p>
          <a:p>
            <a:pPr marL="0" indent="0" algn="just">
              <a:buNone/>
            </a:pPr>
            <a:r>
              <a:rPr lang="en-US" sz="2000" b="1" dirty="0"/>
              <a:t>          </a:t>
            </a:r>
            <a:r>
              <a:rPr lang="en-US" sz="2000" dirty="0"/>
              <a:t>Effective in the treatment of mania in patients with bipolar disorder by blocking protein kinase C (PKC), an enzyme that regulates neuron activity in the brain.</a:t>
            </a:r>
          </a:p>
        </p:txBody>
      </p:sp>
    </p:spTree>
    <p:extLst>
      <p:ext uri="{BB962C8B-B14F-4D97-AF65-F5344CB8AC3E}">
        <p14:creationId xmlns:p14="http://schemas.microsoft.com/office/powerpoint/2010/main" val="2370773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5D5DC-328C-4174-A0D6-719A5DF03D44}"/>
              </a:ext>
            </a:extLst>
          </p:cNvPr>
          <p:cNvSpPr>
            <a:spLocks noGrp="1"/>
          </p:cNvSpPr>
          <p:nvPr>
            <p:ph type="title"/>
          </p:nvPr>
        </p:nvSpPr>
        <p:spPr>
          <a:xfrm>
            <a:off x="-101600" y="599660"/>
            <a:ext cx="12192000" cy="914400"/>
          </a:xfrm>
        </p:spPr>
        <p:txBody>
          <a:bodyPr/>
          <a:lstStyle/>
          <a:p>
            <a:r>
              <a:rPr lang="en-US" altLang="en-US" dirty="0">
                <a:solidFill>
                  <a:srgbClr val="FF0000"/>
                </a:solidFill>
              </a:rPr>
              <a:t>VINCRISTINE</a:t>
            </a:r>
            <a:r>
              <a:rPr lang="en-US" altLang="en-US" dirty="0"/>
              <a:t> </a:t>
            </a:r>
            <a:br>
              <a:rPr lang="en-US" altLang="en-US" dirty="0"/>
            </a:br>
            <a:endParaRPr lang="en-US" dirty="0"/>
          </a:p>
        </p:txBody>
      </p:sp>
      <p:sp>
        <p:nvSpPr>
          <p:cNvPr id="3" name="Content Placeholder 2">
            <a:extLst>
              <a:ext uri="{FF2B5EF4-FFF2-40B4-BE49-F238E27FC236}">
                <a16:creationId xmlns:a16="http://schemas.microsoft.com/office/drawing/2014/main" id="{1047A6E6-E0F3-442B-8474-0702828E74CD}"/>
              </a:ext>
            </a:extLst>
          </p:cNvPr>
          <p:cNvSpPr>
            <a:spLocks noGrp="1"/>
          </p:cNvSpPr>
          <p:nvPr>
            <p:ph idx="1"/>
          </p:nvPr>
        </p:nvSpPr>
        <p:spPr>
          <a:xfrm>
            <a:off x="1073426" y="2667000"/>
            <a:ext cx="9223514" cy="3352800"/>
          </a:xfrm>
        </p:spPr>
        <p:txBody>
          <a:bodyPr/>
          <a:lstStyle/>
          <a:p>
            <a:pPr algn="just"/>
            <a:r>
              <a:rPr lang="en-US" sz="2800" dirty="0"/>
              <a:t>Vincristine is a </a:t>
            </a:r>
            <a:r>
              <a:rPr lang="en-US" sz="2800" b="1" dirty="0" err="1"/>
              <a:t>Vinca</a:t>
            </a:r>
            <a:r>
              <a:rPr lang="en-US" sz="2800" b="1" dirty="0"/>
              <a:t> alkaloid </a:t>
            </a:r>
            <a:r>
              <a:rPr lang="en-US" altLang="en-US" sz="2800" dirty="0"/>
              <a:t>Obtained from periwinkle flower </a:t>
            </a:r>
            <a:r>
              <a:rPr lang="en-US" altLang="en-US" sz="2800" b="1" i="1" dirty="0" err="1"/>
              <a:t>Vinca</a:t>
            </a:r>
            <a:r>
              <a:rPr lang="en-US" altLang="en-US" sz="2800" b="1" i="1" dirty="0"/>
              <a:t> </a:t>
            </a:r>
            <a:r>
              <a:rPr lang="en-US" altLang="en-US" sz="2800" b="1" i="1" dirty="0" err="1"/>
              <a:t>rosea</a:t>
            </a:r>
            <a:r>
              <a:rPr lang="en-US" altLang="en-US" sz="2800" b="1" i="1" dirty="0"/>
              <a:t> </a:t>
            </a:r>
            <a:r>
              <a:rPr lang="en-US" altLang="en-US" sz="2800" dirty="0"/>
              <a:t>or</a:t>
            </a:r>
            <a:r>
              <a:rPr lang="en-US" altLang="en-US" sz="2800" b="1" dirty="0"/>
              <a:t> </a:t>
            </a:r>
            <a:r>
              <a:rPr lang="en-US" altLang="en-US" sz="2800" b="1" i="1" dirty="0"/>
              <a:t> </a:t>
            </a:r>
            <a:r>
              <a:rPr lang="en-US" altLang="en-US" sz="2800" b="1" i="1" dirty="0" err="1"/>
              <a:t>Catharanthus</a:t>
            </a:r>
            <a:r>
              <a:rPr lang="en-US" altLang="en-US" sz="2800" b="1" i="1" dirty="0"/>
              <a:t> roseus</a:t>
            </a:r>
            <a:r>
              <a:rPr lang="en-US" altLang="en-US" sz="2800" b="1" dirty="0"/>
              <a:t> </a:t>
            </a:r>
            <a:r>
              <a:rPr lang="en-US" altLang="en-US" sz="2800" dirty="0"/>
              <a:t>is important clinical agent to treat cancer.</a:t>
            </a:r>
          </a:p>
          <a:p>
            <a:pPr marL="0" indent="0" algn="just">
              <a:buNone/>
            </a:pPr>
            <a:endParaRPr lang="en-US" altLang="en-US" b="1" i="1" dirty="0"/>
          </a:p>
          <a:p>
            <a:pPr algn="just"/>
            <a:endParaRPr lang="en-US" dirty="0"/>
          </a:p>
        </p:txBody>
      </p:sp>
    </p:spTree>
    <p:extLst>
      <p:ext uri="{BB962C8B-B14F-4D97-AF65-F5344CB8AC3E}">
        <p14:creationId xmlns:p14="http://schemas.microsoft.com/office/powerpoint/2010/main" val="7983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E3905-6E65-4F15-8C8C-3388FEE01EA6}"/>
              </a:ext>
            </a:extLst>
          </p:cNvPr>
          <p:cNvSpPr>
            <a:spLocks noGrp="1"/>
          </p:cNvSpPr>
          <p:nvPr>
            <p:ph type="title"/>
          </p:nvPr>
        </p:nvSpPr>
        <p:spPr/>
        <p:txBody>
          <a:bodyPr/>
          <a:lstStyle/>
          <a:p>
            <a:r>
              <a:rPr lang="en-US" dirty="0"/>
              <a:t>CHEMISTRY</a:t>
            </a:r>
          </a:p>
        </p:txBody>
      </p:sp>
      <p:sp>
        <p:nvSpPr>
          <p:cNvPr id="3" name="Content Placeholder 2">
            <a:extLst>
              <a:ext uri="{FF2B5EF4-FFF2-40B4-BE49-F238E27FC236}">
                <a16:creationId xmlns:a16="http://schemas.microsoft.com/office/drawing/2014/main" id="{288DFC68-AD3F-488D-9281-8271BD8B0546}"/>
              </a:ext>
            </a:extLst>
          </p:cNvPr>
          <p:cNvSpPr>
            <a:spLocks noGrp="1"/>
          </p:cNvSpPr>
          <p:nvPr>
            <p:ph idx="1"/>
          </p:nvPr>
        </p:nvSpPr>
        <p:spPr>
          <a:xfrm>
            <a:off x="463826" y="2667000"/>
            <a:ext cx="11184835" cy="3352800"/>
          </a:xfrm>
        </p:spPr>
        <p:txBody>
          <a:bodyPr/>
          <a:lstStyle/>
          <a:p>
            <a:pPr lvl="0" algn="l" eaLnBrk="0" hangingPunct="0">
              <a:buClrTx/>
              <a:buFont typeface="Arial" panose="020B0604020202020204" pitchFamily="34" charset="0"/>
              <a:buChar char="•"/>
            </a:pPr>
            <a:r>
              <a:rPr lang="en-US" altLang="en-US" sz="3200" kern="1200" dirty="0">
                <a:solidFill>
                  <a:prstClr val="black"/>
                </a:solidFill>
                <a:latin typeface="Calibri"/>
              </a:rPr>
              <a:t>Composed of the fusion of two multi-ringed units:</a:t>
            </a:r>
          </a:p>
          <a:p>
            <a:pPr lvl="1" algn="l" eaLnBrk="0" hangingPunct="0">
              <a:buClrTx/>
              <a:buFont typeface="Arial" panose="020B0604020202020204" pitchFamily="34" charset="0"/>
              <a:buChar char="–"/>
            </a:pPr>
            <a:r>
              <a:rPr lang="en-US" altLang="en-US" sz="2800" b="1" kern="1200" dirty="0">
                <a:solidFill>
                  <a:prstClr val="black"/>
                </a:solidFill>
                <a:latin typeface="Calibri"/>
                <a:ea typeface="+mn-ea"/>
                <a:cs typeface="+mn-cs"/>
              </a:rPr>
              <a:t>vindoline  </a:t>
            </a:r>
            <a:r>
              <a:rPr lang="en-US" altLang="en-US" sz="2800" kern="1200" dirty="0">
                <a:solidFill>
                  <a:prstClr val="black"/>
                </a:solidFill>
                <a:latin typeface="Calibri"/>
                <a:ea typeface="+mn-ea"/>
                <a:cs typeface="+mn-cs"/>
              </a:rPr>
              <a:t>(</a:t>
            </a:r>
            <a:r>
              <a:rPr lang="en-US" altLang="en-US" sz="2800" kern="1200" dirty="0" err="1">
                <a:solidFill>
                  <a:prstClr val="black"/>
                </a:solidFill>
                <a:latin typeface="Calibri"/>
                <a:ea typeface="+mn-ea"/>
                <a:cs typeface="+mn-cs"/>
              </a:rPr>
              <a:t>indoline</a:t>
            </a:r>
            <a:r>
              <a:rPr lang="en-US" altLang="en-US" sz="2800" kern="1200" dirty="0">
                <a:solidFill>
                  <a:prstClr val="black"/>
                </a:solidFill>
                <a:latin typeface="Calibri"/>
                <a:ea typeface="+mn-ea"/>
                <a:cs typeface="+mn-cs"/>
              </a:rPr>
              <a:t> containing moiety)</a:t>
            </a:r>
          </a:p>
          <a:p>
            <a:pPr lvl="1" algn="l" eaLnBrk="0" hangingPunct="0">
              <a:buClrTx/>
              <a:buFont typeface="Arial" panose="020B0604020202020204" pitchFamily="34" charset="0"/>
              <a:buChar char="–"/>
            </a:pPr>
            <a:r>
              <a:rPr lang="en-US" altLang="en-US" sz="2800" b="1" kern="1200" dirty="0">
                <a:solidFill>
                  <a:prstClr val="black"/>
                </a:solidFill>
                <a:latin typeface="Calibri"/>
                <a:ea typeface="+mn-ea"/>
                <a:cs typeface="+mn-cs"/>
              </a:rPr>
              <a:t>catharanthine </a:t>
            </a:r>
            <a:r>
              <a:rPr lang="en-US" altLang="en-US" sz="2800" kern="1200" dirty="0">
                <a:solidFill>
                  <a:prstClr val="black"/>
                </a:solidFill>
                <a:latin typeface="Calibri"/>
                <a:ea typeface="+mn-ea"/>
                <a:cs typeface="+mn-cs"/>
              </a:rPr>
              <a:t>(indole containing moiety)</a:t>
            </a:r>
            <a:endParaRPr lang="en-MY" altLang="en-US" sz="2800" kern="1200" dirty="0">
              <a:solidFill>
                <a:prstClr val="black"/>
              </a:solidFill>
              <a:latin typeface="Calibri"/>
              <a:ea typeface="+mn-ea"/>
              <a:cs typeface="+mn-cs"/>
            </a:endParaRPr>
          </a:p>
          <a:p>
            <a:pPr lvl="0" algn="l">
              <a:buClrTx/>
              <a:buFont typeface="Arial" panose="020B0604020202020204" pitchFamily="34" charset="0"/>
              <a:buChar char="•"/>
            </a:pPr>
            <a:r>
              <a:rPr lang="en-US" altLang="en-US" sz="3200" kern="1200" dirty="0">
                <a:solidFill>
                  <a:prstClr val="black"/>
                </a:solidFill>
                <a:latin typeface="Calibri"/>
              </a:rPr>
              <a:t>They contain tertiary amino groups that form salts, freely soluble in water.</a:t>
            </a:r>
          </a:p>
          <a:p>
            <a:pPr algn="just"/>
            <a:endParaRPr lang="en-US" dirty="0"/>
          </a:p>
        </p:txBody>
      </p:sp>
    </p:spTree>
    <p:extLst>
      <p:ext uri="{BB962C8B-B14F-4D97-AF65-F5344CB8AC3E}">
        <p14:creationId xmlns:p14="http://schemas.microsoft.com/office/powerpoint/2010/main" val="1485661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89A44E-6458-438D-A6F5-051B448DCBE2}"/>
              </a:ext>
            </a:extLst>
          </p:cNvPr>
          <p:cNvPicPr>
            <a:picLocks noChangeAspect="1"/>
          </p:cNvPicPr>
          <p:nvPr/>
        </p:nvPicPr>
        <p:blipFill>
          <a:blip r:embed="rId2"/>
          <a:stretch>
            <a:fillRect/>
          </a:stretch>
        </p:blipFill>
        <p:spPr>
          <a:xfrm>
            <a:off x="1457739" y="1113183"/>
            <a:ext cx="9303026" cy="4694168"/>
          </a:xfrm>
          <a:prstGeom prst="rect">
            <a:avLst/>
          </a:prstGeom>
        </p:spPr>
      </p:pic>
    </p:spTree>
    <p:extLst>
      <p:ext uri="{BB962C8B-B14F-4D97-AF65-F5344CB8AC3E}">
        <p14:creationId xmlns:p14="http://schemas.microsoft.com/office/powerpoint/2010/main" val="3319629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7E183-26D5-4D5C-8EF0-10CF81F8B422}"/>
              </a:ext>
            </a:extLst>
          </p:cNvPr>
          <p:cNvSpPr>
            <a:spLocks noGrp="1"/>
          </p:cNvSpPr>
          <p:nvPr>
            <p:ph type="title"/>
          </p:nvPr>
        </p:nvSpPr>
        <p:spPr/>
        <p:txBody>
          <a:bodyPr/>
          <a:lstStyle/>
          <a:p>
            <a:r>
              <a:rPr lang="en-US" dirty="0"/>
              <a:t>MECHANISM OF ACTION</a:t>
            </a:r>
          </a:p>
        </p:txBody>
      </p:sp>
      <p:sp>
        <p:nvSpPr>
          <p:cNvPr id="3" name="Content Placeholder 2">
            <a:extLst>
              <a:ext uri="{FF2B5EF4-FFF2-40B4-BE49-F238E27FC236}">
                <a16:creationId xmlns:a16="http://schemas.microsoft.com/office/drawing/2014/main" id="{F44F8ADD-2BF7-4F8F-A4EF-FDDF7D4C40FD}"/>
              </a:ext>
            </a:extLst>
          </p:cNvPr>
          <p:cNvSpPr>
            <a:spLocks noGrp="1"/>
          </p:cNvSpPr>
          <p:nvPr>
            <p:ph idx="1"/>
          </p:nvPr>
        </p:nvSpPr>
        <p:spPr>
          <a:xfrm>
            <a:off x="490330" y="1858617"/>
            <a:ext cx="10707757" cy="3352800"/>
          </a:xfrm>
        </p:spPr>
        <p:txBody>
          <a:bodyPr/>
          <a:lstStyle/>
          <a:p>
            <a:pPr lvl="0" algn="just"/>
            <a:r>
              <a:rPr lang="en-US" altLang="en-US" sz="2800" dirty="0">
                <a:solidFill>
                  <a:srgbClr val="000000"/>
                </a:solidFill>
              </a:rPr>
              <a:t>They </a:t>
            </a:r>
            <a:r>
              <a:rPr lang="en-US" altLang="en-US" sz="2800" dirty="0">
                <a:solidFill>
                  <a:srgbClr val="FF0000"/>
                </a:solidFill>
              </a:rPr>
              <a:t>block mitosis </a:t>
            </a:r>
            <a:r>
              <a:rPr lang="en-US" altLang="en-US" sz="2800" dirty="0">
                <a:solidFill>
                  <a:srgbClr val="000000"/>
                </a:solidFill>
              </a:rPr>
              <a:t>and </a:t>
            </a:r>
            <a:r>
              <a:rPr lang="en-US" altLang="en-US" sz="2800" dirty="0">
                <a:solidFill>
                  <a:srgbClr val="FF0000"/>
                </a:solidFill>
              </a:rPr>
              <a:t>arrest metaphase</a:t>
            </a:r>
            <a:r>
              <a:rPr lang="en-US" altLang="en-US" sz="2800" dirty="0">
                <a:solidFill>
                  <a:srgbClr val="000000"/>
                </a:solidFill>
              </a:rPr>
              <a:t>.</a:t>
            </a:r>
          </a:p>
          <a:p>
            <a:pPr lvl="0" algn="just"/>
            <a:r>
              <a:rPr lang="en-US" altLang="en-US" sz="2800" dirty="0">
                <a:solidFill>
                  <a:srgbClr val="000000"/>
                </a:solidFill>
              </a:rPr>
              <a:t>They </a:t>
            </a:r>
            <a:r>
              <a:rPr lang="en-US" altLang="en-US" sz="2800" dirty="0">
                <a:solidFill>
                  <a:srgbClr val="FF0000"/>
                </a:solidFill>
              </a:rPr>
              <a:t>bind</a:t>
            </a:r>
            <a:r>
              <a:rPr lang="en-US" altLang="en-US" sz="2800" dirty="0">
                <a:solidFill>
                  <a:srgbClr val="000000"/>
                </a:solidFill>
              </a:rPr>
              <a:t> specifically with </a:t>
            </a:r>
            <a:r>
              <a:rPr lang="en-US" altLang="en-US" sz="2800" dirty="0">
                <a:solidFill>
                  <a:srgbClr val="FF0000"/>
                </a:solidFill>
              </a:rPr>
              <a:t>tubulin </a:t>
            </a:r>
            <a:r>
              <a:rPr lang="en-MY" altLang="en-US" sz="2800" dirty="0">
                <a:solidFill>
                  <a:srgbClr val="FF0000"/>
                </a:solidFill>
              </a:rPr>
              <a:t>dimers </a:t>
            </a:r>
            <a:r>
              <a:rPr lang="en-MY" altLang="en-US" sz="2800" dirty="0">
                <a:solidFill>
                  <a:srgbClr val="000000"/>
                </a:solidFill>
              </a:rPr>
              <a:t>at a specific recognition site on the protein</a:t>
            </a:r>
            <a:r>
              <a:rPr lang="en-US" altLang="en-US" sz="2800" dirty="0">
                <a:solidFill>
                  <a:srgbClr val="000000"/>
                </a:solidFill>
              </a:rPr>
              <a:t> and cause depolymerization. </a:t>
            </a:r>
          </a:p>
          <a:p>
            <a:pPr algn="just"/>
            <a:r>
              <a:rPr lang="en-MY" altLang="en-US" sz="2800" dirty="0"/>
              <a:t>The tubulin drug complex is able to form </a:t>
            </a:r>
            <a:r>
              <a:rPr lang="en-MY" altLang="en-US" sz="2800" dirty="0" err="1"/>
              <a:t>paracrystaline</a:t>
            </a:r>
            <a:r>
              <a:rPr lang="en-MY" altLang="en-US" sz="2800" dirty="0"/>
              <a:t> aggregates, which reduces the concentration of the dimers and pushes the equilibrium towards </a:t>
            </a:r>
            <a:r>
              <a:rPr lang="en-MY" altLang="en-US" sz="2800" dirty="0">
                <a:solidFill>
                  <a:srgbClr val="FF0000"/>
                </a:solidFill>
              </a:rPr>
              <a:t>shrinking of the microtubules</a:t>
            </a:r>
            <a:r>
              <a:rPr lang="en-MY" altLang="en-US" sz="2800" dirty="0"/>
              <a:t>.</a:t>
            </a:r>
          </a:p>
          <a:p>
            <a:pPr algn="just"/>
            <a:r>
              <a:rPr lang="en-MY" altLang="en-US" sz="2800" dirty="0"/>
              <a:t>Treated cells loose the ability to progress through mitosis correctly because of poorly formed mitotic spindles. The damaged cells then die.</a:t>
            </a:r>
          </a:p>
          <a:p>
            <a:pPr algn="just"/>
            <a:endParaRPr lang="en-US" dirty="0"/>
          </a:p>
        </p:txBody>
      </p:sp>
    </p:spTree>
    <p:extLst>
      <p:ext uri="{BB962C8B-B14F-4D97-AF65-F5344CB8AC3E}">
        <p14:creationId xmlns:p14="http://schemas.microsoft.com/office/powerpoint/2010/main" val="42574028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21C3C7-8F4D-4DA5-9022-8F3D54D35530}"/>
              </a:ext>
            </a:extLst>
          </p:cNvPr>
          <p:cNvPicPr>
            <a:picLocks noChangeAspect="1"/>
          </p:cNvPicPr>
          <p:nvPr/>
        </p:nvPicPr>
        <p:blipFill>
          <a:blip r:embed="rId2"/>
          <a:stretch>
            <a:fillRect/>
          </a:stretch>
        </p:blipFill>
        <p:spPr>
          <a:xfrm>
            <a:off x="1060174" y="996485"/>
            <a:ext cx="9674087" cy="4865030"/>
          </a:xfrm>
          <a:prstGeom prst="rect">
            <a:avLst/>
          </a:prstGeom>
        </p:spPr>
      </p:pic>
    </p:spTree>
    <p:extLst>
      <p:ext uri="{BB962C8B-B14F-4D97-AF65-F5344CB8AC3E}">
        <p14:creationId xmlns:p14="http://schemas.microsoft.com/office/powerpoint/2010/main" val="19942904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D1959-8285-4AA2-BE3C-FEDCB956BCC1}"/>
              </a:ext>
            </a:extLst>
          </p:cNvPr>
          <p:cNvSpPr>
            <a:spLocks noGrp="1"/>
          </p:cNvSpPr>
          <p:nvPr>
            <p:ph type="title"/>
          </p:nvPr>
        </p:nvSpPr>
        <p:spPr/>
        <p:txBody>
          <a:bodyPr/>
          <a:lstStyle/>
          <a:p>
            <a:r>
              <a:rPr lang="en-US" dirty="0"/>
              <a:t>USES</a:t>
            </a:r>
          </a:p>
        </p:txBody>
      </p:sp>
      <p:sp>
        <p:nvSpPr>
          <p:cNvPr id="3" name="Content Placeholder 2">
            <a:extLst>
              <a:ext uri="{FF2B5EF4-FFF2-40B4-BE49-F238E27FC236}">
                <a16:creationId xmlns:a16="http://schemas.microsoft.com/office/drawing/2014/main" id="{9431E7A6-E5E9-49BE-8B31-A6C28EC36CE5}"/>
              </a:ext>
            </a:extLst>
          </p:cNvPr>
          <p:cNvSpPr>
            <a:spLocks noGrp="1"/>
          </p:cNvSpPr>
          <p:nvPr>
            <p:ph idx="1"/>
          </p:nvPr>
        </p:nvSpPr>
        <p:spPr>
          <a:xfrm>
            <a:off x="1285461" y="2667000"/>
            <a:ext cx="7553740" cy="3352800"/>
          </a:xfrm>
        </p:spPr>
        <p:txBody>
          <a:bodyPr/>
          <a:lstStyle/>
          <a:p>
            <a:pPr algn="just"/>
            <a:r>
              <a:rPr lang="en-US" sz="2800" dirty="0"/>
              <a:t>Acute leukemia</a:t>
            </a:r>
          </a:p>
          <a:p>
            <a:pPr algn="just"/>
            <a:r>
              <a:rPr lang="en-US" sz="2800" dirty="0"/>
              <a:t>Hodgkin’s disease</a:t>
            </a:r>
          </a:p>
          <a:p>
            <a:pPr algn="just"/>
            <a:r>
              <a:rPr lang="en-US" sz="2800" dirty="0"/>
              <a:t>Testicular cell tumor</a:t>
            </a:r>
          </a:p>
          <a:p>
            <a:pPr algn="just"/>
            <a:r>
              <a:rPr lang="en-US" sz="2800" dirty="0"/>
              <a:t>Lymphocytic lymphoma</a:t>
            </a:r>
          </a:p>
          <a:p>
            <a:pPr algn="just"/>
            <a:r>
              <a:rPr lang="en-US" sz="2800" dirty="0"/>
              <a:t>Breast carcinoma</a:t>
            </a:r>
          </a:p>
          <a:p>
            <a:pPr algn="just"/>
            <a:r>
              <a:rPr lang="en-US" sz="2800" dirty="0" err="1"/>
              <a:t>Histicytic</a:t>
            </a:r>
            <a:r>
              <a:rPr lang="en-US" sz="2800" dirty="0"/>
              <a:t> lymphoma</a:t>
            </a:r>
          </a:p>
          <a:p>
            <a:pPr marL="0" indent="0" algn="just">
              <a:buNone/>
            </a:pPr>
            <a:endParaRPr lang="en-US" dirty="0"/>
          </a:p>
        </p:txBody>
      </p:sp>
    </p:spTree>
    <p:extLst>
      <p:ext uri="{BB962C8B-B14F-4D97-AF65-F5344CB8AC3E}">
        <p14:creationId xmlns:p14="http://schemas.microsoft.com/office/powerpoint/2010/main" val="3434715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7C24-8570-416A-A17E-8AADBC05FE99}"/>
              </a:ext>
            </a:extLst>
          </p:cNvPr>
          <p:cNvSpPr>
            <a:spLocks noGrp="1"/>
          </p:cNvSpPr>
          <p:nvPr>
            <p:ph type="title"/>
          </p:nvPr>
        </p:nvSpPr>
        <p:spPr/>
        <p:txBody>
          <a:bodyPr/>
          <a:lstStyle/>
          <a:p>
            <a:r>
              <a:rPr lang="en-US" dirty="0">
                <a:solidFill>
                  <a:srgbClr val="FF0000"/>
                </a:solidFill>
              </a:rPr>
              <a:t>CYTARABINE</a:t>
            </a:r>
          </a:p>
        </p:txBody>
      </p:sp>
      <p:sp>
        <p:nvSpPr>
          <p:cNvPr id="3" name="Content Placeholder 2">
            <a:extLst>
              <a:ext uri="{FF2B5EF4-FFF2-40B4-BE49-F238E27FC236}">
                <a16:creationId xmlns:a16="http://schemas.microsoft.com/office/drawing/2014/main" id="{A3043E87-1170-403F-8B9D-3B746A52C904}"/>
              </a:ext>
            </a:extLst>
          </p:cNvPr>
          <p:cNvSpPr>
            <a:spLocks noGrp="1"/>
          </p:cNvSpPr>
          <p:nvPr>
            <p:ph idx="1"/>
          </p:nvPr>
        </p:nvSpPr>
        <p:spPr>
          <a:xfrm>
            <a:off x="357808" y="2667000"/>
            <a:ext cx="11145079" cy="3352800"/>
          </a:xfrm>
        </p:spPr>
        <p:txBody>
          <a:bodyPr/>
          <a:lstStyle/>
          <a:p>
            <a:pPr algn="just"/>
            <a:r>
              <a:rPr lang="en-US" sz="2800" dirty="0"/>
              <a:t>Cytarabine is an example of Pyrimidine antimetabolites.</a:t>
            </a:r>
          </a:p>
          <a:p>
            <a:pPr algn="just"/>
            <a:r>
              <a:rPr lang="en-US" sz="2800" dirty="0"/>
              <a:t>It is available as a water soluble sterile powder for I/V, intrathecal and S/C use.</a:t>
            </a:r>
          </a:p>
          <a:p>
            <a:pPr algn="just"/>
            <a:endParaRPr lang="en-US" dirty="0"/>
          </a:p>
        </p:txBody>
      </p:sp>
      <p:pic>
        <p:nvPicPr>
          <p:cNvPr id="4" name="Picture 3">
            <a:extLst>
              <a:ext uri="{FF2B5EF4-FFF2-40B4-BE49-F238E27FC236}">
                <a16:creationId xmlns:a16="http://schemas.microsoft.com/office/drawing/2014/main" id="{5BAEE809-9283-40AE-B45E-08F782CE8946}"/>
              </a:ext>
            </a:extLst>
          </p:cNvPr>
          <p:cNvPicPr>
            <a:picLocks noChangeAspect="1"/>
          </p:cNvPicPr>
          <p:nvPr/>
        </p:nvPicPr>
        <p:blipFill>
          <a:blip r:embed="rId2"/>
          <a:stretch>
            <a:fillRect/>
          </a:stretch>
        </p:blipFill>
        <p:spPr>
          <a:xfrm>
            <a:off x="4717774" y="3803375"/>
            <a:ext cx="3127513" cy="2693504"/>
          </a:xfrm>
          <a:prstGeom prst="rect">
            <a:avLst/>
          </a:prstGeom>
        </p:spPr>
      </p:pic>
    </p:spTree>
    <p:extLst>
      <p:ext uri="{BB962C8B-B14F-4D97-AF65-F5344CB8AC3E}">
        <p14:creationId xmlns:p14="http://schemas.microsoft.com/office/powerpoint/2010/main" val="1134685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0AA8-3712-4BF4-92B7-87EB3C2F8F89}"/>
              </a:ext>
            </a:extLst>
          </p:cNvPr>
          <p:cNvSpPr>
            <a:spLocks noGrp="1"/>
          </p:cNvSpPr>
          <p:nvPr>
            <p:ph type="title"/>
          </p:nvPr>
        </p:nvSpPr>
        <p:spPr/>
        <p:txBody>
          <a:bodyPr/>
          <a:lstStyle/>
          <a:p>
            <a:r>
              <a:rPr lang="en-US" dirty="0"/>
              <a:t>Mechanism of action</a:t>
            </a:r>
          </a:p>
        </p:txBody>
      </p:sp>
      <p:sp>
        <p:nvSpPr>
          <p:cNvPr id="3" name="Content Placeholder 2">
            <a:extLst>
              <a:ext uri="{FF2B5EF4-FFF2-40B4-BE49-F238E27FC236}">
                <a16:creationId xmlns:a16="http://schemas.microsoft.com/office/drawing/2014/main" id="{F1041154-3FFD-4F2A-BFDC-5891899D80BC}"/>
              </a:ext>
            </a:extLst>
          </p:cNvPr>
          <p:cNvSpPr>
            <a:spLocks noGrp="1"/>
          </p:cNvSpPr>
          <p:nvPr>
            <p:ph idx="1"/>
          </p:nvPr>
        </p:nvSpPr>
        <p:spPr>
          <a:xfrm>
            <a:off x="636104" y="2667000"/>
            <a:ext cx="10628244" cy="3352800"/>
          </a:xfrm>
        </p:spPr>
        <p:txBody>
          <a:bodyPr/>
          <a:lstStyle/>
          <a:p>
            <a:pPr algn="just"/>
            <a:r>
              <a:rPr lang="en-US" sz="2800" dirty="0"/>
              <a:t>Cytarabine act as a prodrug. </a:t>
            </a:r>
          </a:p>
          <a:p>
            <a:pPr algn="just"/>
            <a:r>
              <a:rPr lang="en-US" sz="2800" dirty="0"/>
              <a:t>It is phosphorylated in the cells to corresponding phosphates and acts as a competitive inhibitor of DNA polymerase. </a:t>
            </a:r>
          </a:p>
          <a:p>
            <a:pPr algn="just"/>
            <a:r>
              <a:rPr lang="en-US" sz="2800" dirty="0"/>
              <a:t>This can lead to chain termination or prevent replication of DNA.</a:t>
            </a:r>
          </a:p>
        </p:txBody>
      </p:sp>
    </p:spTree>
    <p:extLst>
      <p:ext uri="{BB962C8B-B14F-4D97-AF65-F5344CB8AC3E}">
        <p14:creationId xmlns:p14="http://schemas.microsoft.com/office/powerpoint/2010/main" val="1430814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92456-C279-4AD6-8EAD-3951E2B8663E}"/>
              </a:ext>
            </a:extLst>
          </p:cNvPr>
          <p:cNvSpPr>
            <a:spLocks noGrp="1"/>
          </p:cNvSpPr>
          <p:nvPr>
            <p:ph type="title"/>
          </p:nvPr>
        </p:nvSpPr>
        <p:spPr/>
        <p:txBody>
          <a:bodyPr/>
          <a:lstStyle/>
          <a:p>
            <a:r>
              <a:rPr lang="en-US" dirty="0"/>
              <a:t>Pharmacokinetics</a:t>
            </a:r>
          </a:p>
        </p:txBody>
      </p:sp>
      <p:sp>
        <p:nvSpPr>
          <p:cNvPr id="3" name="Content Placeholder 2">
            <a:extLst>
              <a:ext uri="{FF2B5EF4-FFF2-40B4-BE49-F238E27FC236}">
                <a16:creationId xmlns:a16="http://schemas.microsoft.com/office/drawing/2014/main" id="{371F284D-2596-4C8D-981A-367671F47A0D}"/>
              </a:ext>
            </a:extLst>
          </p:cNvPr>
          <p:cNvSpPr>
            <a:spLocks noGrp="1"/>
          </p:cNvSpPr>
          <p:nvPr>
            <p:ph idx="1"/>
          </p:nvPr>
        </p:nvSpPr>
        <p:spPr>
          <a:xfrm>
            <a:off x="728869" y="2017643"/>
            <a:ext cx="10495721" cy="4462670"/>
          </a:xfrm>
        </p:spPr>
        <p:txBody>
          <a:bodyPr/>
          <a:lstStyle/>
          <a:p>
            <a:pPr algn="just"/>
            <a:r>
              <a:rPr lang="en-US" sz="3200" dirty="0"/>
              <a:t>The drug is not active orally because of extensive deamination to inactive metabolites.</a:t>
            </a:r>
          </a:p>
          <a:p>
            <a:pPr algn="just"/>
            <a:r>
              <a:rPr lang="en-US" sz="3200" dirty="0"/>
              <a:t>Hence I/V administration is an absolute necessity.</a:t>
            </a:r>
          </a:p>
          <a:p>
            <a:pPr algn="just"/>
            <a:r>
              <a:rPr lang="en-US" sz="3200" dirty="0"/>
              <a:t>60% of the drug gets metabolized to CO</a:t>
            </a:r>
            <a:r>
              <a:rPr lang="en-US" sz="2400" dirty="0"/>
              <a:t>2.</a:t>
            </a:r>
          </a:p>
          <a:p>
            <a:pPr algn="just"/>
            <a:r>
              <a:rPr lang="en-US" sz="3200" dirty="0"/>
              <a:t>More than 15% is excreted unchanged through urine.</a:t>
            </a:r>
          </a:p>
          <a:p>
            <a:pPr algn="just"/>
            <a:r>
              <a:rPr lang="en-US" sz="3200" dirty="0"/>
              <a:t>Plasma ½ life is 10 minutes.</a:t>
            </a:r>
          </a:p>
          <a:p>
            <a:pPr algn="just"/>
            <a:r>
              <a:rPr lang="en-US" sz="3200" dirty="0"/>
              <a:t>Rapidly metabolized to inactive product called </a:t>
            </a:r>
            <a:r>
              <a:rPr lang="en-US" sz="3200" dirty="0" err="1">
                <a:solidFill>
                  <a:srgbClr val="FF0000"/>
                </a:solidFill>
              </a:rPr>
              <a:t>arabinofuranosyl</a:t>
            </a:r>
            <a:r>
              <a:rPr lang="en-US" sz="3200" dirty="0">
                <a:solidFill>
                  <a:srgbClr val="FF0000"/>
                </a:solidFill>
              </a:rPr>
              <a:t> Uracil.</a:t>
            </a:r>
          </a:p>
        </p:txBody>
      </p:sp>
    </p:spTree>
    <p:extLst>
      <p:ext uri="{BB962C8B-B14F-4D97-AF65-F5344CB8AC3E}">
        <p14:creationId xmlns:p14="http://schemas.microsoft.com/office/powerpoint/2010/main" val="41396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058D3-5DA7-4C7A-8DB9-D3CAAE819116}"/>
              </a:ext>
            </a:extLst>
          </p:cNvPr>
          <p:cNvSpPr>
            <a:spLocks noGrp="1"/>
          </p:cNvSpPr>
          <p:nvPr>
            <p:ph type="title"/>
          </p:nvPr>
        </p:nvSpPr>
        <p:spPr>
          <a:xfrm>
            <a:off x="914399" y="838200"/>
            <a:ext cx="10257183" cy="659296"/>
          </a:xfrm>
        </p:spPr>
        <p:txBody>
          <a:bodyPr/>
          <a:lstStyle/>
          <a:p>
            <a:pPr algn="l"/>
            <a:r>
              <a:rPr lang="en-US" dirty="0"/>
              <a:t>CELL CYCLE</a:t>
            </a:r>
          </a:p>
        </p:txBody>
      </p:sp>
      <p:pic>
        <p:nvPicPr>
          <p:cNvPr id="4" name="Content Placeholder 3">
            <a:extLst>
              <a:ext uri="{FF2B5EF4-FFF2-40B4-BE49-F238E27FC236}">
                <a16:creationId xmlns:a16="http://schemas.microsoft.com/office/drawing/2014/main" id="{D44AA61C-997D-4F2C-B47B-6AA54748DF58}"/>
              </a:ext>
            </a:extLst>
          </p:cNvPr>
          <p:cNvPicPr>
            <a:picLocks noGrp="1" noChangeAspect="1"/>
          </p:cNvPicPr>
          <p:nvPr>
            <p:ph idx="1"/>
          </p:nvPr>
        </p:nvPicPr>
        <p:blipFill>
          <a:blip r:embed="rId2"/>
          <a:stretch>
            <a:fillRect/>
          </a:stretch>
        </p:blipFill>
        <p:spPr>
          <a:xfrm>
            <a:off x="914399" y="1643271"/>
            <a:ext cx="10257183" cy="4783552"/>
          </a:xfrm>
          <a:prstGeom prst="rect">
            <a:avLst/>
          </a:prstGeom>
        </p:spPr>
      </p:pic>
    </p:spTree>
    <p:extLst>
      <p:ext uri="{BB962C8B-B14F-4D97-AF65-F5344CB8AC3E}">
        <p14:creationId xmlns:p14="http://schemas.microsoft.com/office/powerpoint/2010/main" val="1091236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5643-0694-46ED-9626-9484E7E5884A}"/>
              </a:ext>
            </a:extLst>
          </p:cNvPr>
          <p:cNvSpPr>
            <a:spLocks noGrp="1"/>
          </p:cNvSpPr>
          <p:nvPr>
            <p:ph type="title"/>
          </p:nvPr>
        </p:nvSpPr>
        <p:spPr/>
        <p:txBody>
          <a:bodyPr/>
          <a:lstStyle/>
          <a:p>
            <a:r>
              <a:rPr lang="en-US" dirty="0"/>
              <a:t>Synthesis</a:t>
            </a:r>
          </a:p>
        </p:txBody>
      </p:sp>
      <p:pic>
        <p:nvPicPr>
          <p:cNvPr id="4" name="Content Placeholder 3">
            <a:extLst>
              <a:ext uri="{FF2B5EF4-FFF2-40B4-BE49-F238E27FC236}">
                <a16:creationId xmlns:a16="http://schemas.microsoft.com/office/drawing/2014/main" id="{163B9CAE-A118-4192-A466-43055B55BF21}"/>
              </a:ext>
            </a:extLst>
          </p:cNvPr>
          <p:cNvPicPr>
            <a:picLocks noGrp="1" noChangeAspect="1"/>
          </p:cNvPicPr>
          <p:nvPr>
            <p:ph idx="1"/>
          </p:nvPr>
        </p:nvPicPr>
        <p:blipFill>
          <a:blip r:embed="rId2"/>
          <a:stretch>
            <a:fillRect/>
          </a:stretch>
        </p:blipFill>
        <p:spPr>
          <a:xfrm>
            <a:off x="954157" y="1921565"/>
            <a:ext cx="10204173" cy="4399722"/>
          </a:xfrm>
          <a:prstGeom prst="rect">
            <a:avLst/>
          </a:prstGeom>
        </p:spPr>
      </p:pic>
    </p:spTree>
    <p:extLst>
      <p:ext uri="{BB962C8B-B14F-4D97-AF65-F5344CB8AC3E}">
        <p14:creationId xmlns:p14="http://schemas.microsoft.com/office/powerpoint/2010/main" val="4236363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7B55-7D07-465B-941C-16076E4F8931}"/>
              </a:ext>
            </a:extLst>
          </p:cNvPr>
          <p:cNvSpPr>
            <a:spLocks noGrp="1"/>
          </p:cNvSpPr>
          <p:nvPr>
            <p:ph type="title"/>
          </p:nvPr>
        </p:nvSpPr>
        <p:spPr/>
        <p:txBody>
          <a:bodyPr/>
          <a:lstStyle/>
          <a:p>
            <a:r>
              <a:rPr lang="en-US" dirty="0"/>
              <a:t>SAR</a:t>
            </a:r>
          </a:p>
        </p:txBody>
      </p:sp>
      <p:sp>
        <p:nvSpPr>
          <p:cNvPr id="3" name="Content Placeholder 2">
            <a:extLst>
              <a:ext uri="{FF2B5EF4-FFF2-40B4-BE49-F238E27FC236}">
                <a16:creationId xmlns:a16="http://schemas.microsoft.com/office/drawing/2014/main" id="{116F0238-713D-463A-8156-0E6225C264E8}"/>
              </a:ext>
            </a:extLst>
          </p:cNvPr>
          <p:cNvSpPr>
            <a:spLocks noGrp="1"/>
          </p:cNvSpPr>
          <p:nvPr>
            <p:ph idx="1"/>
          </p:nvPr>
        </p:nvSpPr>
        <p:spPr>
          <a:xfrm>
            <a:off x="662608" y="2097156"/>
            <a:ext cx="10641495" cy="3352800"/>
          </a:xfrm>
        </p:spPr>
        <p:txBody>
          <a:bodyPr/>
          <a:lstStyle/>
          <a:p>
            <a:pPr algn="just"/>
            <a:r>
              <a:rPr lang="en-US" sz="2400" dirty="0"/>
              <a:t>In Cytarabine, the sugar moiety is modified. In this case the sugar moiety is arabinose in place of de-ribose. </a:t>
            </a:r>
          </a:p>
          <a:p>
            <a:pPr algn="just"/>
            <a:r>
              <a:rPr lang="en-US" sz="2400" dirty="0"/>
              <a:t>It must be converted to its monophosphate and then to triphosphate derivative.</a:t>
            </a:r>
          </a:p>
          <a:p>
            <a:pPr algn="just"/>
            <a:r>
              <a:rPr lang="en-US" sz="2400" dirty="0"/>
              <a:t>This change in configuration of 2</a:t>
            </a:r>
            <a:r>
              <a:rPr lang="en-US" sz="2400" dirty="0">
                <a:latin typeface="Times New Roman" panose="02020603050405020304" pitchFamily="18" charset="0"/>
                <a:cs typeface="Times New Roman" panose="02020603050405020304" pitchFamily="18" charset="0"/>
              </a:rPr>
              <a:t>ʹ-carbon results in a compound that has multiple activities.</a:t>
            </a:r>
          </a:p>
          <a:p>
            <a:pPr algn="just"/>
            <a:r>
              <a:rPr lang="en-US" sz="2400" dirty="0">
                <a:latin typeface="Times New Roman" panose="02020603050405020304" pitchFamily="18" charset="0"/>
                <a:cs typeface="Times New Roman" panose="02020603050405020304" pitchFamily="18" charset="0"/>
              </a:rPr>
              <a:t>They are structurally related to endogenous substrate.</a:t>
            </a:r>
          </a:p>
          <a:p>
            <a:pPr algn="just"/>
            <a:r>
              <a:rPr lang="en-US" sz="2400" dirty="0">
                <a:latin typeface="Times New Roman" panose="02020603050405020304" pitchFamily="18" charset="0"/>
                <a:cs typeface="Times New Roman" panose="02020603050405020304" pitchFamily="18" charset="0"/>
              </a:rPr>
              <a:t>They antagonize the structural modification may be on pyrimidine ring or if present on pentose sugar group.</a:t>
            </a:r>
          </a:p>
          <a:p>
            <a:pPr algn="just"/>
            <a:r>
              <a:rPr lang="en-US" sz="2400" dirty="0">
                <a:latin typeface="Times New Roman" panose="02020603050405020304" pitchFamily="18" charset="0"/>
                <a:cs typeface="Times New Roman" panose="02020603050405020304" pitchFamily="18" charset="0"/>
              </a:rPr>
              <a:t>Deamination of amino group results into a metabolite with no activity.</a:t>
            </a:r>
            <a:endParaRPr lang="en-US" sz="2400" dirty="0"/>
          </a:p>
        </p:txBody>
      </p:sp>
    </p:spTree>
    <p:extLst>
      <p:ext uri="{BB962C8B-B14F-4D97-AF65-F5344CB8AC3E}">
        <p14:creationId xmlns:p14="http://schemas.microsoft.com/office/powerpoint/2010/main" val="1049817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9C784-889D-4BF7-866D-7AA4EA6C2889}"/>
              </a:ext>
            </a:extLst>
          </p:cNvPr>
          <p:cNvSpPr>
            <a:spLocks noGrp="1"/>
          </p:cNvSpPr>
          <p:nvPr>
            <p:ph type="title"/>
          </p:nvPr>
        </p:nvSpPr>
        <p:spPr/>
        <p:txBody>
          <a:bodyPr/>
          <a:lstStyle/>
          <a:p>
            <a:r>
              <a:rPr lang="en-US" dirty="0"/>
              <a:t>Uses</a:t>
            </a:r>
          </a:p>
        </p:txBody>
      </p:sp>
      <p:sp>
        <p:nvSpPr>
          <p:cNvPr id="3" name="Content Placeholder 2">
            <a:extLst>
              <a:ext uri="{FF2B5EF4-FFF2-40B4-BE49-F238E27FC236}">
                <a16:creationId xmlns:a16="http://schemas.microsoft.com/office/drawing/2014/main" id="{FA9823B3-A6EB-4B7F-B9C2-A0654581F8C3}"/>
              </a:ext>
            </a:extLst>
          </p:cNvPr>
          <p:cNvSpPr>
            <a:spLocks noGrp="1"/>
          </p:cNvSpPr>
          <p:nvPr>
            <p:ph idx="1"/>
          </p:nvPr>
        </p:nvSpPr>
        <p:spPr>
          <a:xfrm>
            <a:off x="702365" y="2667000"/>
            <a:ext cx="9713844" cy="3352800"/>
          </a:xfrm>
        </p:spPr>
        <p:txBody>
          <a:bodyPr/>
          <a:lstStyle/>
          <a:p>
            <a:pPr algn="just"/>
            <a:r>
              <a:rPr lang="en-US" sz="3200" dirty="0"/>
              <a:t>Adult and childhood leukemia.</a:t>
            </a:r>
          </a:p>
          <a:p>
            <a:pPr algn="just"/>
            <a:r>
              <a:rPr lang="en-US" sz="3200" dirty="0"/>
              <a:t>Acute granulocytic leukemia and more effective when combined with Daunorubicin and thioguanine.</a:t>
            </a:r>
          </a:p>
        </p:txBody>
      </p:sp>
    </p:spTree>
    <p:extLst>
      <p:ext uri="{BB962C8B-B14F-4D97-AF65-F5344CB8AC3E}">
        <p14:creationId xmlns:p14="http://schemas.microsoft.com/office/powerpoint/2010/main" val="4287445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4DCE-BC46-40D0-B822-68E2DC21BB22}"/>
              </a:ext>
            </a:extLst>
          </p:cNvPr>
          <p:cNvSpPr>
            <a:spLocks noGrp="1"/>
          </p:cNvSpPr>
          <p:nvPr>
            <p:ph type="title"/>
          </p:nvPr>
        </p:nvSpPr>
        <p:spPr/>
        <p:txBody>
          <a:bodyPr/>
          <a:lstStyle/>
          <a:p>
            <a:r>
              <a:rPr lang="en-US" dirty="0"/>
              <a:t>Dose</a:t>
            </a:r>
          </a:p>
        </p:txBody>
      </p:sp>
      <p:sp>
        <p:nvSpPr>
          <p:cNvPr id="3" name="Content Placeholder 2">
            <a:extLst>
              <a:ext uri="{FF2B5EF4-FFF2-40B4-BE49-F238E27FC236}">
                <a16:creationId xmlns:a16="http://schemas.microsoft.com/office/drawing/2014/main" id="{112EE366-C9A6-4F45-B017-B3AB44DC05CA}"/>
              </a:ext>
            </a:extLst>
          </p:cNvPr>
          <p:cNvSpPr>
            <a:spLocks noGrp="1"/>
          </p:cNvSpPr>
          <p:nvPr>
            <p:ph idx="1"/>
          </p:nvPr>
        </p:nvSpPr>
        <p:spPr>
          <a:xfrm>
            <a:off x="516835" y="2667000"/>
            <a:ext cx="10774017" cy="3352800"/>
          </a:xfrm>
        </p:spPr>
        <p:txBody>
          <a:bodyPr/>
          <a:lstStyle/>
          <a:p>
            <a:pPr algn="just"/>
            <a:r>
              <a:rPr lang="en-US" sz="2800" dirty="0"/>
              <a:t>Plasma levels of 0.01-0.05 </a:t>
            </a:r>
            <a:r>
              <a:rPr lang="en-US" sz="2800" dirty="0">
                <a:latin typeface="Calibri" panose="020F0502020204030204" pitchFamily="34" charset="0"/>
                <a:cs typeface="Calibri" panose="020F0502020204030204" pitchFamily="34" charset="0"/>
              </a:rPr>
              <a:t>µg/ml are required for cytotoxic effects and they are achievable with the use of continuous or sequential bolus doses of 100-200 mg/m</a:t>
            </a:r>
            <a:r>
              <a:rPr lang="en-US" sz="2400" dirty="0">
                <a:latin typeface="Calibri" panose="020F0502020204030204" pitchFamily="34" charset="0"/>
                <a:cs typeface="Calibri" panose="020F0502020204030204" pitchFamily="34" charset="0"/>
              </a:rPr>
              <a:t>2 </a:t>
            </a:r>
            <a:r>
              <a:rPr lang="en-US" sz="2800" dirty="0">
                <a:latin typeface="Calibri" panose="020F0502020204030204" pitchFamily="34" charset="0"/>
                <a:cs typeface="Calibri" panose="020F0502020204030204" pitchFamily="34" charset="0"/>
              </a:rPr>
              <a:t>body surface area (BSA).</a:t>
            </a:r>
          </a:p>
          <a:p>
            <a:pPr algn="just"/>
            <a:r>
              <a:rPr lang="en-US" sz="2800" dirty="0">
                <a:latin typeface="Calibri" panose="020F0502020204030204" pitchFamily="34" charset="0"/>
                <a:cs typeface="Calibri" panose="020F0502020204030204" pitchFamily="34" charset="0"/>
              </a:rPr>
              <a:t>Usual adult and children dose for leukemia is 2mg/ kg/day I/V can also be given intrathecally, I/M, S/C or by slow I/V infusion.</a:t>
            </a:r>
            <a:endParaRPr lang="en-US" sz="3200" dirty="0"/>
          </a:p>
        </p:txBody>
      </p:sp>
    </p:spTree>
    <p:extLst>
      <p:ext uri="{BB962C8B-B14F-4D97-AF65-F5344CB8AC3E}">
        <p14:creationId xmlns:p14="http://schemas.microsoft.com/office/powerpoint/2010/main" val="35341851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2790-8768-419E-831D-96C3EAAA8B48}"/>
              </a:ext>
            </a:extLst>
          </p:cNvPr>
          <p:cNvSpPr>
            <a:spLocks noGrp="1"/>
          </p:cNvSpPr>
          <p:nvPr>
            <p:ph type="title"/>
          </p:nvPr>
        </p:nvSpPr>
        <p:spPr/>
        <p:txBody>
          <a:bodyPr/>
          <a:lstStyle/>
          <a:p>
            <a:r>
              <a:rPr lang="en-US" dirty="0">
                <a:solidFill>
                  <a:srgbClr val="FF0000"/>
                </a:solidFill>
              </a:rPr>
              <a:t>THIOGUANINE</a:t>
            </a:r>
          </a:p>
        </p:txBody>
      </p:sp>
      <p:sp>
        <p:nvSpPr>
          <p:cNvPr id="3" name="Content Placeholder 2">
            <a:extLst>
              <a:ext uri="{FF2B5EF4-FFF2-40B4-BE49-F238E27FC236}">
                <a16:creationId xmlns:a16="http://schemas.microsoft.com/office/drawing/2014/main" id="{175A1D41-23EA-46C0-97A7-28F3EAD1876C}"/>
              </a:ext>
            </a:extLst>
          </p:cNvPr>
          <p:cNvSpPr>
            <a:spLocks noGrp="1"/>
          </p:cNvSpPr>
          <p:nvPr>
            <p:ph idx="1"/>
          </p:nvPr>
        </p:nvSpPr>
        <p:spPr>
          <a:xfrm>
            <a:off x="490330" y="2667000"/>
            <a:ext cx="11131827" cy="3352800"/>
          </a:xfrm>
        </p:spPr>
        <p:txBody>
          <a:bodyPr/>
          <a:lstStyle/>
          <a:p>
            <a:pPr algn="just"/>
            <a:r>
              <a:rPr lang="en-US" dirty="0"/>
              <a:t>6-Thioguanine is an antimetabolite structurally related to 6-Mercaptopurine.</a:t>
            </a:r>
          </a:p>
          <a:p>
            <a:pPr marL="0" indent="0" algn="just">
              <a:buNone/>
            </a:pPr>
            <a:endParaRPr lang="en-US" dirty="0"/>
          </a:p>
        </p:txBody>
      </p:sp>
      <p:pic>
        <p:nvPicPr>
          <p:cNvPr id="4" name="Picture 3">
            <a:extLst>
              <a:ext uri="{FF2B5EF4-FFF2-40B4-BE49-F238E27FC236}">
                <a16:creationId xmlns:a16="http://schemas.microsoft.com/office/drawing/2014/main" id="{B24C533E-20DE-47BA-ADE4-E2499BA70072}"/>
              </a:ext>
            </a:extLst>
          </p:cNvPr>
          <p:cNvPicPr>
            <a:picLocks noChangeAspect="1"/>
          </p:cNvPicPr>
          <p:nvPr/>
        </p:nvPicPr>
        <p:blipFill>
          <a:blip r:embed="rId2"/>
          <a:stretch>
            <a:fillRect/>
          </a:stretch>
        </p:blipFill>
        <p:spPr>
          <a:xfrm>
            <a:off x="569843" y="3578708"/>
            <a:ext cx="6877879" cy="2298009"/>
          </a:xfrm>
          <a:prstGeom prst="rect">
            <a:avLst/>
          </a:prstGeom>
        </p:spPr>
      </p:pic>
      <p:pic>
        <p:nvPicPr>
          <p:cNvPr id="5" name="Picture 4">
            <a:extLst>
              <a:ext uri="{FF2B5EF4-FFF2-40B4-BE49-F238E27FC236}">
                <a16:creationId xmlns:a16="http://schemas.microsoft.com/office/drawing/2014/main" id="{9C17519F-F92E-4524-B16A-9656210D607C}"/>
              </a:ext>
            </a:extLst>
          </p:cNvPr>
          <p:cNvPicPr>
            <a:picLocks noChangeAspect="1"/>
          </p:cNvPicPr>
          <p:nvPr/>
        </p:nvPicPr>
        <p:blipFill>
          <a:blip r:embed="rId3"/>
          <a:stretch>
            <a:fillRect/>
          </a:stretch>
        </p:blipFill>
        <p:spPr>
          <a:xfrm>
            <a:off x="8353839" y="3578707"/>
            <a:ext cx="2420178" cy="2298009"/>
          </a:xfrm>
          <a:prstGeom prst="rect">
            <a:avLst/>
          </a:prstGeom>
        </p:spPr>
      </p:pic>
    </p:spTree>
    <p:extLst>
      <p:ext uri="{BB962C8B-B14F-4D97-AF65-F5344CB8AC3E}">
        <p14:creationId xmlns:p14="http://schemas.microsoft.com/office/powerpoint/2010/main" val="14947906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BF6A-794C-4B97-AA79-60EE3BE2738F}"/>
              </a:ext>
            </a:extLst>
          </p:cNvPr>
          <p:cNvSpPr>
            <a:spLocks noGrp="1"/>
          </p:cNvSpPr>
          <p:nvPr>
            <p:ph type="title"/>
          </p:nvPr>
        </p:nvSpPr>
        <p:spPr/>
        <p:txBody>
          <a:bodyPr/>
          <a:lstStyle/>
          <a:p>
            <a:r>
              <a:rPr lang="en-US" dirty="0"/>
              <a:t>Mechanism of action</a:t>
            </a:r>
          </a:p>
        </p:txBody>
      </p:sp>
      <p:sp>
        <p:nvSpPr>
          <p:cNvPr id="3" name="Content Placeholder 2">
            <a:extLst>
              <a:ext uri="{FF2B5EF4-FFF2-40B4-BE49-F238E27FC236}">
                <a16:creationId xmlns:a16="http://schemas.microsoft.com/office/drawing/2014/main" id="{1DE6ABF0-8472-41F7-AC0B-D8FDD6F2D247}"/>
              </a:ext>
            </a:extLst>
          </p:cNvPr>
          <p:cNvSpPr>
            <a:spLocks noGrp="1"/>
          </p:cNvSpPr>
          <p:nvPr>
            <p:ph idx="1"/>
          </p:nvPr>
        </p:nvSpPr>
        <p:spPr>
          <a:xfrm>
            <a:off x="450574" y="2425148"/>
            <a:ext cx="11012556" cy="3594652"/>
          </a:xfrm>
        </p:spPr>
        <p:txBody>
          <a:bodyPr/>
          <a:lstStyle/>
          <a:p>
            <a:pPr algn="just"/>
            <a:r>
              <a:rPr lang="en-US" sz="2400" dirty="0"/>
              <a:t>6-thioguanine generally parallels the activity of 6-MP.</a:t>
            </a:r>
          </a:p>
          <a:p>
            <a:pPr algn="just"/>
            <a:r>
              <a:rPr lang="en-US" sz="2400" dirty="0"/>
              <a:t>Like 6-MP, 6-thioguanine is first converted to its monophosphate 6-TGMP then into diphosphate derivative 6-TGDP and then to triphosphate 6-TGTP by same enzyme HPGRT.</a:t>
            </a:r>
          </a:p>
          <a:p>
            <a:pPr algn="just"/>
            <a:r>
              <a:rPr lang="en-US" sz="2400" dirty="0"/>
              <a:t>The </a:t>
            </a:r>
            <a:r>
              <a:rPr lang="en-US" sz="2400" dirty="0" err="1"/>
              <a:t>ribosylated</a:t>
            </a:r>
            <a:r>
              <a:rPr lang="en-US" sz="2400" dirty="0"/>
              <a:t> triphosphate of 6-TG can be incorporated into RNA or after reduction to the 2</a:t>
            </a:r>
            <a:r>
              <a:rPr lang="en-US" sz="2400" dirty="0">
                <a:latin typeface="Times New Roman" panose="02020603050405020304" pitchFamily="18" charset="0"/>
                <a:cs typeface="Times New Roman" panose="02020603050405020304" pitchFamily="18" charset="0"/>
              </a:rPr>
              <a:t>ʹ-deoxy derivative into DNA.</a:t>
            </a:r>
          </a:p>
          <a:p>
            <a:pPr algn="just"/>
            <a:r>
              <a:rPr lang="en-US" sz="2400" dirty="0">
                <a:latin typeface="Times New Roman" panose="02020603050405020304" pitchFamily="18" charset="0"/>
                <a:cs typeface="Times New Roman" panose="02020603050405020304" pitchFamily="18" charset="0"/>
              </a:rPr>
              <a:t>Resultantly 6-TG may inhibit DNA replication because of the inability of the replication enzymes to recognize 6-Thioguanine.</a:t>
            </a:r>
            <a:endParaRPr lang="en-US" sz="2400" dirty="0"/>
          </a:p>
        </p:txBody>
      </p:sp>
    </p:spTree>
    <p:extLst>
      <p:ext uri="{BB962C8B-B14F-4D97-AF65-F5344CB8AC3E}">
        <p14:creationId xmlns:p14="http://schemas.microsoft.com/office/powerpoint/2010/main" val="2075730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DE79C-C896-4EFA-A23A-678D6FCF5862}"/>
              </a:ext>
            </a:extLst>
          </p:cNvPr>
          <p:cNvSpPr>
            <a:spLocks noGrp="1"/>
          </p:cNvSpPr>
          <p:nvPr>
            <p:ph type="title"/>
          </p:nvPr>
        </p:nvSpPr>
        <p:spPr/>
        <p:txBody>
          <a:bodyPr/>
          <a:lstStyle/>
          <a:p>
            <a:r>
              <a:rPr lang="en-US" dirty="0"/>
              <a:t>Pharmacokinetics</a:t>
            </a:r>
          </a:p>
        </p:txBody>
      </p:sp>
      <p:sp>
        <p:nvSpPr>
          <p:cNvPr id="3" name="Content Placeholder 2">
            <a:extLst>
              <a:ext uri="{FF2B5EF4-FFF2-40B4-BE49-F238E27FC236}">
                <a16:creationId xmlns:a16="http://schemas.microsoft.com/office/drawing/2014/main" id="{B4110BB1-CA79-4B21-902E-87C22FE430F6}"/>
              </a:ext>
            </a:extLst>
          </p:cNvPr>
          <p:cNvSpPr>
            <a:spLocks noGrp="1"/>
          </p:cNvSpPr>
          <p:nvPr>
            <p:ph idx="1"/>
          </p:nvPr>
        </p:nvSpPr>
        <p:spPr>
          <a:xfrm>
            <a:off x="596348" y="2667000"/>
            <a:ext cx="10628243" cy="3352800"/>
          </a:xfrm>
        </p:spPr>
        <p:txBody>
          <a:bodyPr/>
          <a:lstStyle/>
          <a:p>
            <a:pPr algn="just"/>
            <a:r>
              <a:rPr lang="en-US" sz="2400" dirty="0"/>
              <a:t>Oral Thioguanine is poorly absorbed and injectable form is supplied in 75mg vials reconstituted by adding 5ml of NaCl for injection.</a:t>
            </a:r>
          </a:p>
          <a:p>
            <a:pPr algn="just"/>
            <a:r>
              <a:rPr lang="en-US" sz="2400" dirty="0"/>
              <a:t>Thioguanine is metabolized to methyl thioguanine, </a:t>
            </a:r>
            <a:r>
              <a:rPr lang="en-US" sz="2400" dirty="0" err="1"/>
              <a:t>thiouric</a:t>
            </a:r>
            <a:r>
              <a:rPr lang="en-US" sz="2400" dirty="0"/>
              <a:t> acid, methyl </a:t>
            </a:r>
            <a:r>
              <a:rPr lang="en-US" sz="2400" dirty="0" err="1"/>
              <a:t>thioxanthine</a:t>
            </a:r>
            <a:r>
              <a:rPr lang="en-US" sz="2400" dirty="0"/>
              <a:t> and </a:t>
            </a:r>
            <a:r>
              <a:rPr lang="en-US" sz="2400" dirty="0" err="1"/>
              <a:t>thioxanthine</a:t>
            </a:r>
            <a:r>
              <a:rPr lang="en-US" sz="2400" dirty="0"/>
              <a:t>.</a:t>
            </a:r>
          </a:p>
          <a:p>
            <a:pPr algn="just"/>
            <a:r>
              <a:rPr lang="en-US" sz="2400" dirty="0"/>
              <a:t>In contrast to 6-MP, thioguanine may be continued in the usual dose when </a:t>
            </a:r>
            <a:r>
              <a:rPr lang="en-US" sz="2400" dirty="0" err="1"/>
              <a:t>allupurinol</a:t>
            </a:r>
            <a:r>
              <a:rPr lang="en-US" sz="2400" dirty="0"/>
              <a:t> is used to inhibit uric acid formation.</a:t>
            </a:r>
          </a:p>
          <a:p>
            <a:pPr algn="just"/>
            <a:r>
              <a:rPr lang="en-US" sz="2400" dirty="0"/>
              <a:t>Although oral absorption is poor but tablet forms are also available.</a:t>
            </a:r>
          </a:p>
        </p:txBody>
      </p:sp>
    </p:spTree>
    <p:extLst>
      <p:ext uri="{BB962C8B-B14F-4D97-AF65-F5344CB8AC3E}">
        <p14:creationId xmlns:p14="http://schemas.microsoft.com/office/powerpoint/2010/main" val="35522976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FFA8-4F91-43A8-B882-0A8CFFF54359}"/>
              </a:ext>
            </a:extLst>
          </p:cNvPr>
          <p:cNvSpPr>
            <a:spLocks noGrp="1"/>
          </p:cNvSpPr>
          <p:nvPr>
            <p:ph type="title"/>
          </p:nvPr>
        </p:nvSpPr>
        <p:spPr/>
        <p:txBody>
          <a:bodyPr/>
          <a:lstStyle/>
          <a:p>
            <a:r>
              <a:rPr lang="en-US" dirty="0"/>
              <a:t>Synthesis</a:t>
            </a:r>
          </a:p>
        </p:txBody>
      </p:sp>
      <p:pic>
        <p:nvPicPr>
          <p:cNvPr id="4" name="Content Placeholder 3">
            <a:extLst>
              <a:ext uri="{FF2B5EF4-FFF2-40B4-BE49-F238E27FC236}">
                <a16:creationId xmlns:a16="http://schemas.microsoft.com/office/drawing/2014/main" id="{29E0A257-4C68-43F1-91D0-03BF75417DE7}"/>
              </a:ext>
            </a:extLst>
          </p:cNvPr>
          <p:cNvPicPr>
            <a:picLocks noGrp="1" noChangeAspect="1"/>
          </p:cNvPicPr>
          <p:nvPr>
            <p:ph idx="1"/>
          </p:nvPr>
        </p:nvPicPr>
        <p:blipFill>
          <a:blip r:embed="rId2"/>
          <a:stretch>
            <a:fillRect/>
          </a:stretch>
        </p:blipFill>
        <p:spPr>
          <a:xfrm>
            <a:off x="2160105" y="2352676"/>
            <a:ext cx="8017566" cy="2752725"/>
          </a:xfrm>
          <a:prstGeom prst="rect">
            <a:avLst/>
          </a:prstGeom>
        </p:spPr>
      </p:pic>
    </p:spTree>
    <p:extLst>
      <p:ext uri="{BB962C8B-B14F-4D97-AF65-F5344CB8AC3E}">
        <p14:creationId xmlns:p14="http://schemas.microsoft.com/office/powerpoint/2010/main" val="2207686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0C6D3-CF46-4F58-8858-B59C7B62BB05}"/>
              </a:ext>
            </a:extLst>
          </p:cNvPr>
          <p:cNvSpPr>
            <a:spLocks noGrp="1"/>
          </p:cNvSpPr>
          <p:nvPr>
            <p:ph type="title"/>
          </p:nvPr>
        </p:nvSpPr>
        <p:spPr/>
        <p:txBody>
          <a:bodyPr/>
          <a:lstStyle/>
          <a:p>
            <a:r>
              <a:rPr lang="en-US" dirty="0"/>
              <a:t>SAR</a:t>
            </a:r>
          </a:p>
        </p:txBody>
      </p:sp>
      <p:sp>
        <p:nvSpPr>
          <p:cNvPr id="3" name="Content Placeholder 2">
            <a:extLst>
              <a:ext uri="{FF2B5EF4-FFF2-40B4-BE49-F238E27FC236}">
                <a16:creationId xmlns:a16="http://schemas.microsoft.com/office/drawing/2014/main" id="{CF02253B-F3C9-4781-BC20-F8F6D25318F6}"/>
              </a:ext>
            </a:extLst>
          </p:cNvPr>
          <p:cNvSpPr>
            <a:spLocks noGrp="1"/>
          </p:cNvSpPr>
          <p:nvPr>
            <p:ph idx="1"/>
          </p:nvPr>
        </p:nvSpPr>
        <p:spPr>
          <a:xfrm>
            <a:off x="609599" y="1752601"/>
            <a:ext cx="10866783" cy="4608442"/>
          </a:xfrm>
        </p:spPr>
        <p:txBody>
          <a:bodyPr/>
          <a:lstStyle/>
          <a:p>
            <a:pPr algn="just"/>
            <a:r>
              <a:rPr lang="en-US" sz="2800" dirty="0"/>
              <a:t>Same as 6-MP.</a:t>
            </a:r>
          </a:p>
          <a:p>
            <a:pPr marL="0" indent="0">
              <a:buNone/>
            </a:pPr>
            <a:r>
              <a:rPr lang="en-US" sz="3600" dirty="0">
                <a:latin typeface="+mj-lt"/>
              </a:rPr>
              <a:t>Uses</a:t>
            </a:r>
          </a:p>
          <a:p>
            <a:pPr algn="just"/>
            <a:r>
              <a:rPr lang="en-US" sz="2800" dirty="0"/>
              <a:t>It is used in treating acute leukemias specially in combination with cytarabine.</a:t>
            </a:r>
          </a:p>
          <a:p>
            <a:pPr algn="just"/>
            <a:r>
              <a:rPr lang="en-US" sz="2800" dirty="0"/>
              <a:t>It founds an important role in organ transplantation as an immunosuppressant agent.</a:t>
            </a:r>
          </a:p>
          <a:p>
            <a:pPr algn="just"/>
            <a:r>
              <a:rPr lang="en-US" sz="2800" dirty="0"/>
              <a:t>Chief toxic effect is delayed bone marrow depression resulted in leukopenia, leukocytopenia and eventually thrombocytopenia and bleeding at last.</a:t>
            </a:r>
            <a:endParaRPr lang="en-US" sz="2400" dirty="0"/>
          </a:p>
        </p:txBody>
      </p:sp>
    </p:spTree>
    <p:extLst>
      <p:ext uri="{BB962C8B-B14F-4D97-AF65-F5344CB8AC3E}">
        <p14:creationId xmlns:p14="http://schemas.microsoft.com/office/powerpoint/2010/main" val="9550914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0D70-C3C8-4A7D-A38D-3C80A5A0F95E}"/>
              </a:ext>
            </a:extLst>
          </p:cNvPr>
          <p:cNvSpPr>
            <a:spLocks noGrp="1"/>
          </p:cNvSpPr>
          <p:nvPr>
            <p:ph type="title"/>
          </p:nvPr>
        </p:nvSpPr>
        <p:spPr/>
        <p:txBody>
          <a:bodyPr/>
          <a:lstStyle/>
          <a:p>
            <a:r>
              <a:rPr lang="en-US" dirty="0"/>
              <a:t>Dose</a:t>
            </a:r>
          </a:p>
        </p:txBody>
      </p:sp>
      <p:sp>
        <p:nvSpPr>
          <p:cNvPr id="3" name="Content Placeholder 2">
            <a:extLst>
              <a:ext uri="{FF2B5EF4-FFF2-40B4-BE49-F238E27FC236}">
                <a16:creationId xmlns:a16="http://schemas.microsoft.com/office/drawing/2014/main" id="{8CA4C8A3-29CF-4CE1-81D1-00298C7B3EC6}"/>
              </a:ext>
            </a:extLst>
          </p:cNvPr>
          <p:cNvSpPr>
            <a:spLocks noGrp="1"/>
          </p:cNvSpPr>
          <p:nvPr>
            <p:ph idx="1"/>
          </p:nvPr>
        </p:nvSpPr>
        <p:spPr>
          <a:xfrm>
            <a:off x="609600" y="2667000"/>
            <a:ext cx="10694504" cy="3352800"/>
          </a:xfrm>
        </p:spPr>
        <p:txBody>
          <a:bodyPr/>
          <a:lstStyle/>
          <a:p>
            <a:pPr algn="just"/>
            <a:r>
              <a:rPr lang="en-US" sz="2800" dirty="0"/>
              <a:t>The usual initial dose is 2mg/ kg daily by the oral route.</a:t>
            </a:r>
          </a:p>
          <a:p>
            <a:pPr algn="just"/>
            <a:r>
              <a:rPr lang="en-US" sz="2800" dirty="0"/>
              <a:t>If there is improvement after 4 weeks.</a:t>
            </a:r>
          </a:p>
          <a:p>
            <a:pPr algn="just"/>
            <a:r>
              <a:rPr lang="en-US" sz="2800" dirty="0"/>
              <a:t>The dosage is increased to 3mg/ kg daily.</a:t>
            </a:r>
          </a:p>
        </p:txBody>
      </p:sp>
    </p:spTree>
    <p:extLst>
      <p:ext uri="{BB962C8B-B14F-4D97-AF65-F5344CB8AC3E}">
        <p14:creationId xmlns:p14="http://schemas.microsoft.com/office/powerpoint/2010/main" val="2188836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7054-E329-45EF-9057-C53680C5748A}"/>
              </a:ext>
            </a:extLst>
          </p:cNvPr>
          <p:cNvSpPr>
            <a:spLocks noGrp="1"/>
          </p:cNvSpPr>
          <p:nvPr>
            <p:ph type="title"/>
          </p:nvPr>
        </p:nvSpPr>
        <p:spPr>
          <a:xfrm>
            <a:off x="437322" y="838200"/>
            <a:ext cx="11131826" cy="699052"/>
          </a:xfrm>
        </p:spPr>
        <p:txBody>
          <a:bodyPr/>
          <a:lstStyle/>
          <a:p>
            <a:pPr algn="just"/>
            <a:r>
              <a:rPr lang="en-US" sz="2800" dirty="0">
                <a:latin typeface="+mn-lt"/>
              </a:rPr>
              <a:t>G1 phase</a:t>
            </a:r>
          </a:p>
        </p:txBody>
      </p:sp>
      <p:sp>
        <p:nvSpPr>
          <p:cNvPr id="3" name="Content Placeholder 2">
            <a:extLst>
              <a:ext uri="{FF2B5EF4-FFF2-40B4-BE49-F238E27FC236}">
                <a16:creationId xmlns:a16="http://schemas.microsoft.com/office/drawing/2014/main" id="{C3CA6980-A8F5-481C-B176-574B7AA74BD2}"/>
              </a:ext>
            </a:extLst>
          </p:cNvPr>
          <p:cNvSpPr>
            <a:spLocks noGrp="1"/>
          </p:cNvSpPr>
          <p:nvPr>
            <p:ph idx="1"/>
          </p:nvPr>
        </p:nvSpPr>
        <p:spPr>
          <a:xfrm>
            <a:off x="437322" y="1643270"/>
            <a:ext cx="11224591" cy="4890051"/>
          </a:xfrm>
        </p:spPr>
        <p:txBody>
          <a:bodyPr/>
          <a:lstStyle/>
          <a:p>
            <a:pPr algn="just"/>
            <a:r>
              <a:rPr lang="en-US" dirty="0"/>
              <a:t>G1 is the gap period between mitosis and the beginning of DNA synthesis. A phase that proceeds DNA synthesis and this phase cell enlarges and makes new proteins.</a:t>
            </a:r>
          </a:p>
          <a:p>
            <a:pPr marL="0" indent="0" algn="just">
              <a:buNone/>
            </a:pPr>
            <a:r>
              <a:rPr lang="en-US" sz="2800" dirty="0"/>
              <a:t>S- phase  </a:t>
            </a:r>
          </a:p>
          <a:p>
            <a:pPr algn="just"/>
            <a:r>
              <a:rPr lang="en-US" dirty="0"/>
              <a:t>It is the DNA synthesis phase.</a:t>
            </a:r>
          </a:p>
          <a:p>
            <a:pPr marL="0" indent="0" algn="just">
              <a:buNone/>
            </a:pPr>
            <a:r>
              <a:rPr lang="en-US" sz="2800" dirty="0"/>
              <a:t>G2 phase</a:t>
            </a:r>
          </a:p>
          <a:p>
            <a:pPr algn="just"/>
            <a:r>
              <a:rPr lang="en-US" dirty="0"/>
              <a:t>An interval following the termination of DNA synthesis known as pre-mitotic interval.</a:t>
            </a:r>
          </a:p>
          <a:p>
            <a:pPr marL="0" indent="0" algn="just">
              <a:buNone/>
            </a:pPr>
            <a:r>
              <a:rPr lang="en-US" sz="2800" dirty="0"/>
              <a:t>M- phase</a:t>
            </a:r>
          </a:p>
          <a:p>
            <a:pPr algn="just"/>
            <a:r>
              <a:rPr lang="en-US" dirty="0"/>
              <a:t>Mitotic phase in which the cell containing the double compliment of DNA divided into 2 daughter cells</a:t>
            </a:r>
          </a:p>
          <a:p>
            <a:pPr marL="0" indent="0" algn="just">
              <a:buNone/>
            </a:pPr>
            <a:r>
              <a:rPr lang="en-US" sz="2800" dirty="0"/>
              <a:t>Go phase</a:t>
            </a:r>
          </a:p>
          <a:p>
            <a:pPr algn="just"/>
            <a:r>
              <a:rPr lang="en-US" dirty="0"/>
              <a:t>Resting phase each of the daughter cells may immediately re-enter the cell cycle or pass into a non proliferative phase refer to as Go stage. </a:t>
            </a:r>
            <a:r>
              <a:rPr lang="en-US" sz="1600" dirty="0"/>
              <a:t>Go cells of certain specialized tissues may differentiate into functional cells that no longer are capable of division.</a:t>
            </a:r>
          </a:p>
        </p:txBody>
      </p:sp>
    </p:spTree>
    <p:extLst>
      <p:ext uri="{BB962C8B-B14F-4D97-AF65-F5344CB8AC3E}">
        <p14:creationId xmlns:p14="http://schemas.microsoft.com/office/powerpoint/2010/main" val="3938340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8BA3-9201-4DA3-B3A8-E962C9F7E4D7}"/>
              </a:ext>
            </a:extLst>
          </p:cNvPr>
          <p:cNvSpPr>
            <a:spLocks noGrp="1"/>
          </p:cNvSpPr>
          <p:nvPr>
            <p:ph type="title"/>
          </p:nvPr>
        </p:nvSpPr>
        <p:spPr/>
        <p:txBody>
          <a:bodyPr/>
          <a:lstStyle/>
          <a:p>
            <a:r>
              <a:rPr lang="en-US" dirty="0">
                <a:solidFill>
                  <a:srgbClr val="FF0000"/>
                </a:solidFill>
              </a:rPr>
              <a:t>DACARBAZINE</a:t>
            </a:r>
          </a:p>
        </p:txBody>
      </p:sp>
      <p:sp>
        <p:nvSpPr>
          <p:cNvPr id="3" name="Content Placeholder 2">
            <a:extLst>
              <a:ext uri="{FF2B5EF4-FFF2-40B4-BE49-F238E27FC236}">
                <a16:creationId xmlns:a16="http://schemas.microsoft.com/office/drawing/2014/main" id="{FCF345AA-34AA-4849-A703-6338FA19BB4E}"/>
              </a:ext>
            </a:extLst>
          </p:cNvPr>
          <p:cNvSpPr>
            <a:spLocks noGrp="1"/>
          </p:cNvSpPr>
          <p:nvPr>
            <p:ph idx="1"/>
          </p:nvPr>
        </p:nvSpPr>
        <p:spPr/>
        <p:txBody>
          <a:bodyPr/>
          <a:lstStyle/>
          <a:p>
            <a:pPr algn="just"/>
            <a:r>
              <a:rPr lang="en-US" sz="2800" dirty="0"/>
              <a:t>Dimethyl </a:t>
            </a:r>
            <a:r>
              <a:rPr lang="en-US" sz="2800" dirty="0" err="1"/>
              <a:t>triazenyl</a:t>
            </a:r>
            <a:r>
              <a:rPr lang="en-US" sz="2800" dirty="0"/>
              <a:t> imidazole carboxamide (DTIC).</a:t>
            </a:r>
          </a:p>
          <a:p>
            <a:pPr algn="just"/>
            <a:r>
              <a:rPr lang="en-US" sz="2800" dirty="0" err="1"/>
              <a:t>Decarbazine</a:t>
            </a:r>
            <a:r>
              <a:rPr lang="en-US" sz="2800" dirty="0"/>
              <a:t> is an alkylating agent.</a:t>
            </a:r>
          </a:p>
          <a:p>
            <a:pPr algn="just"/>
            <a:r>
              <a:rPr lang="en-US" sz="2800" dirty="0"/>
              <a:t>Alkylating agents act by alkylation of DNA. </a:t>
            </a:r>
          </a:p>
          <a:p>
            <a:pPr algn="just"/>
            <a:r>
              <a:rPr lang="en-US" sz="2800" dirty="0"/>
              <a:t>The most common site of alkylation is N7 position of guanine.</a:t>
            </a:r>
          </a:p>
          <a:p>
            <a:pPr algn="just"/>
            <a:r>
              <a:rPr lang="en-US" sz="2800" dirty="0"/>
              <a:t>Other sites on DNA bases or the phosphate oxygens of DNA backbone may also be alkylated.</a:t>
            </a:r>
          </a:p>
          <a:p>
            <a:pPr algn="just"/>
            <a:r>
              <a:rPr lang="en-US" sz="2800" dirty="0"/>
              <a:t>The alkylating agents appear to be the most effective in the G1or S phase.</a:t>
            </a:r>
          </a:p>
        </p:txBody>
      </p:sp>
      <p:pic>
        <p:nvPicPr>
          <p:cNvPr id="4" name="Picture 3">
            <a:extLst>
              <a:ext uri="{FF2B5EF4-FFF2-40B4-BE49-F238E27FC236}">
                <a16:creationId xmlns:a16="http://schemas.microsoft.com/office/drawing/2014/main" id="{F4B25948-14BA-4DD1-AC21-ECB1488C9719}"/>
              </a:ext>
            </a:extLst>
          </p:cNvPr>
          <p:cNvPicPr>
            <a:picLocks noChangeAspect="1"/>
          </p:cNvPicPr>
          <p:nvPr/>
        </p:nvPicPr>
        <p:blipFill>
          <a:blip r:embed="rId2"/>
          <a:stretch>
            <a:fillRect/>
          </a:stretch>
        </p:blipFill>
        <p:spPr>
          <a:xfrm>
            <a:off x="8083826" y="1037189"/>
            <a:ext cx="3436247" cy="2981325"/>
          </a:xfrm>
          <a:prstGeom prst="rect">
            <a:avLst/>
          </a:prstGeom>
        </p:spPr>
      </p:pic>
    </p:spTree>
    <p:extLst>
      <p:ext uri="{BB962C8B-B14F-4D97-AF65-F5344CB8AC3E}">
        <p14:creationId xmlns:p14="http://schemas.microsoft.com/office/powerpoint/2010/main" val="2219197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0B242-BDC9-4693-97CD-C8E11C643A2D}"/>
              </a:ext>
            </a:extLst>
          </p:cNvPr>
          <p:cNvSpPr>
            <a:spLocks noGrp="1"/>
          </p:cNvSpPr>
          <p:nvPr>
            <p:ph type="title"/>
          </p:nvPr>
        </p:nvSpPr>
        <p:spPr/>
        <p:txBody>
          <a:bodyPr/>
          <a:lstStyle/>
          <a:p>
            <a:r>
              <a:rPr lang="en-US" dirty="0"/>
              <a:t>Mechanism of action</a:t>
            </a:r>
          </a:p>
        </p:txBody>
      </p:sp>
      <p:sp>
        <p:nvSpPr>
          <p:cNvPr id="3" name="Content Placeholder 2">
            <a:extLst>
              <a:ext uri="{FF2B5EF4-FFF2-40B4-BE49-F238E27FC236}">
                <a16:creationId xmlns:a16="http://schemas.microsoft.com/office/drawing/2014/main" id="{57B1A378-7F9A-4EA6-BD68-EBE51CE0CCDF}"/>
              </a:ext>
            </a:extLst>
          </p:cNvPr>
          <p:cNvSpPr>
            <a:spLocks noGrp="1"/>
          </p:cNvSpPr>
          <p:nvPr>
            <p:ph idx="1"/>
          </p:nvPr>
        </p:nvSpPr>
        <p:spPr>
          <a:xfrm>
            <a:off x="556591" y="2667000"/>
            <a:ext cx="10760766" cy="3352800"/>
          </a:xfrm>
        </p:spPr>
        <p:txBody>
          <a:bodyPr/>
          <a:lstStyle/>
          <a:p>
            <a:pPr algn="just"/>
            <a:r>
              <a:rPr lang="en-US" sz="2800" dirty="0" err="1"/>
              <a:t>Decarbazine</a:t>
            </a:r>
            <a:r>
              <a:rPr lang="en-US" sz="2800" dirty="0"/>
              <a:t> is a prodrug which is activated by N-demethylation in the liver catalyzed by cytochrome p450 enzymes.</a:t>
            </a:r>
          </a:p>
          <a:p>
            <a:pPr algn="just"/>
            <a:r>
              <a:rPr lang="en-US" sz="2800" dirty="0"/>
              <a:t>Initial demethylation to Methyl </a:t>
            </a:r>
            <a:r>
              <a:rPr lang="en-US" sz="2800" dirty="0" err="1"/>
              <a:t>triezenyl</a:t>
            </a:r>
            <a:r>
              <a:rPr lang="en-US" sz="2800" dirty="0"/>
              <a:t> imidazole carboxamide (MTIC) is followed by formation of Diazomethane a potent alkylating agent.</a:t>
            </a:r>
          </a:p>
        </p:txBody>
      </p:sp>
    </p:spTree>
    <p:extLst>
      <p:ext uri="{BB962C8B-B14F-4D97-AF65-F5344CB8AC3E}">
        <p14:creationId xmlns:p14="http://schemas.microsoft.com/office/powerpoint/2010/main" val="30007861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81E1-F04D-4719-82C4-CB3CEADF5E7D}"/>
              </a:ext>
            </a:extLst>
          </p:cNvPr>
          <p:cNvSpPr>
            <a:spLocks noGrp="1"/>
          </p:cNvSpPr>
          <p:nvPr>
            <p:ph type="title"/>
          </p:nvPr>
        </p:nvSpPr>
        <p:spPr/>
        <p:txBody>
          <a:bodyPr/>
          <a:lstStyle/>
          <a:p>
            <a:r>
              <a:rPr lang="en-US" dirty="0"/>
              <a:t>Pharmacokinetics</a:t>
            </a:r>
          </a:p>
        </p:txBody>
      </p:sp>
      <p:sp>
        <p:nvSpPr>
          <p:cNvPr id="3" name="Content Placeholder 2">
            <a:extLst>
              <a:ext uri="{FF2B5EF4-FFF2-40B4-BE49-F238E27FC236}">
                <a16:creationId xmlns:a16="http://schemas.microsoft.com/office/drawing/2014/main" id="{06116BA1-C419-4027-9E86-CC582B06765F}"/>
              </a:ext>
            </a:extLst>
          </p:cNvPr>
          <p:cNvSpPr>
            <a:spLocks noGrp="1"/>
          </p:cNvSpPr>
          <p:nvPr>
            <p:ph idx="1"/>
          </p:nvPr>
        </p:nvSpPr>
        <p:spPr>
          <a:xfrm>
            <a:off x="689113" y="2667000"/>
            <a:ext cx="10257184" cy="3352800"/>
          </a:xfrm>
        </p:spPr>
        <p:txBody>
          <a:bodyPr/>
          <a:lstStyle/>
          <a:p>
            <a:pPr algn="just"/>
            <a:r>
              <a:rPr lang="en-US" sz="3200" dirty="0" err="1"/>
              <a:t>Decarbazine</a:t>
            </a:r>
            <a:r>
              <a:rPr lang="en-US" sz="3200" dirty="0"/>
              <a:t> must be administered I/V. It has a large </a:t>
            </a:r>
            <a:r>
              <a:rPr lang="en-US" sz="3200" dirty="0" err="1"/>
              <a:t>Vd</a:t>
            </a:r>
            <a:r>
              <a:rPr lang="en-US" sz="3200" dirty="0"/>
              <a:t> and is rapidly removed from the plasma.</a:t>
            </a:r>
          </a:p>
          <a:p>
            <a:pPr algn="just"/>
            <a:r>
              <a:rPr lang="en-US" sz="3200" dirty="0"/>
              <a:t>It has a ½ life of 30 minutes.</a:t>
            </a:r>
          </a:p>
          <a:p>
            <a:pPr algn="just"/>
            <a:r>
              <a:rPr lang="en-US" sz="3200" dirty="0"/>
              <a:t>It is metabolized in liver and products appear in the urine.</a:t>
            </a:r>
          </a:p>
          <a:p>
            <a:pPr algn="just"/>
            <a:r>
              <a:rPr lang="en-US" sz="3200" dirty="0"/>
              <a:t>Toxicity includes bone marrow depression, GI erosions and vomiting.</a:t>
            </a:r>
          </a:p>
        </p:txBody>
      </p:sp>
    </p:spTree>
    <p:extLst>
      <p:ext uri="{BB962C8B-B14F-4D97-AF65-F5344CB8AC3E}">
        <p14:creationId xmlns:p14="http://schemas.microsoft.com/office/powerpoint/2010/main" val="40459899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BE1D8-17ED-441D-A1D3-EA8A33211B73}"/>
              </a:ext>
            </a:extLst>
          </p:cNvPr>
          <p:cNvSpPr>
            <a:spLocks noGrp="1"/>
          </p:cNvSpPr>
          <p:nvPr>
            <p:ph type="title"/>
          </p:nvPr>
        </p:nvSpPr>
        <p:spPr/>
        <p:txBody>
          <a:bodyPr/>
          <a:lstStyle/>
          <a:p>
            <a:r>
              <a:rPr lang="en-US" dirty="0"/>
              <a:t>Synthesis</a:t>
            </a:r>
          </a:p>
        </p:txBody>
      </p:sp>
      <p:sp>
        <p:nvSpPr>
          <p:cNvPr id="3" name="Content Placeholder 2">
            <a:extLst>
              <a:ext uri="{FF2B5EF4-FFF2-40B4-BE49-F238E27FC236}">
                <a16:creationId xmlns:a16="http://schemas.microsoft.com/office/drawing/2014/main" id="{E155335C-8B0F-4CC0-A10A-66636E4E89C7}"/>
              </a:ext>
            </a:extLst>
          </p:cNvPr>
          <p:cNvSpPr>
            <a:spLocks noGrp="1"/>
          </p:cNvSpPr>
          <p:nvPr>
            <p:ph idx="1"/>
          </p:nvPr>
        </p:nvSpPr>
        <p:spPr>
          <a:xfrm>
            <a:off x="185530" y="2001078"/>
            <a:ext cx="11701670" cy="4018722"/>
          </a:xfrm>
        </p:spPr>
        <p:txBody>
          <a:bodyPr/>
          <a:lstStyle/>
          <a:p>
            <a:pPr algn="just"/>
            <a:r>
              <a:rPr lang="en-US" sz="2800" dirty="0" err="1"/>
              <a:t>Decarbazine</a:t>
            </a:r>
            <a:r>
              <a:rPr lang="en-US" sz="2800" dirty="0"/>
              <a:t> is synthesized from 5-aminoimidazole-4-carboxamide reaction with NaNo2 to convert into diazonium salt which upon reaction with dimethylamine convert into </a:t>
            </a:r>
            <a:r>
              <a:rPr lang="en-US" sz="2800" dirty="0" err="1"/>
              <a:t>Decarbazine</a:t>
            </a:r>
            <a:r>
              <a:rPr lang="en-US" sz="2800" dirty="0"/>
              <a:t>.</a:t>
            </a:r>
          </a:p>
        </p:txBody>
      </p:sp>
      <p:pic>
        <p:nvPicPr>
          <p:cNvPr id="4" name="Picture 3">
            <a:extLst>
              <a:ext uri="{FF2B5EF4-FFF2-40B4-BE49-F238E27FC236}">
                <a16:creationId xmlns:a16="http://schemas.microsoft.com/office/drawing/2014/main" id="{89845893-1E46-4D94-8EF1-9E927F7DD4C9}"/>
              </a:ext>
            </a:extLst>
          </p:cNvPr>
          <p:cNvPicPr>
            <a:picLocks noChangeAspect="1"/>
          </p:cNvPicPr>
          <p:nvPr/>
        </p:nvPicPr>
        <p:blipFill>
          <a:blip r:embed="rId2"/>
          <a:stretch>
            <a:fillRect/>
          </a:stretch>
        </p:blipFill>
        <p:spPr>
          <a:xfrm>
            <a:off x="1245704" y="3551583"/>
            <a:ext cx="8812696" cy="2468217"/>
          </a:xfrm>
          <a:prstGeom prst="rect">
            <a:avLst/>
          </a:prstGeom>
        </p:spPr>
      </p:pic>
      <p:cxnSp>
        <p:nvCxnSpPr>
          <p:cNvPr id="6" name="Straight Connector 5">
            <a:extLst>
              <a:ext uri="{FF2B5EF4-FFF2-40B4-BE49-F238E27FC236}">
                <a16:creationId xmlns:a16="http://schemas.microsoft.com/office/drawing/2014/main" id="{6EC60D7E-B39D-4A08-A884-D1FAC6DE0C21}"/>
              </a:ext>
            </a:extLst>
          </p:cNvPr>
          <p:cNvCxnSpPr/>
          <p:nvPr/>
        </p:nvCxnSpPr>
        <p:spPr bwMode="auto">
          <a:xfrm>
            <a:off x="8044069" y="5247861"/>
            <a:ext cx="0" cy="503582"/>
          </a:xfrm>
          <a:prstGeom prst="line">
            <a:avLst/>
          </a:prstGeom>
          <a:solidFill>
            <a:schemeClr val="accent1"/>
          </a:solidFill>
          <a:ln w="1270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5740168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3390-7233-4B33-83E5-EADFD73DB3A3}"/>
              </a:ext>
            </a:extLst>
          </p:cNvPr>
          <p:cNvSpPr>
            <a:spLocks noGrp="1"/>
          </p:cNvSpPr>
          <p:nvPr>
            <p:ph type="title"/>
          </p:nvPr>
        </p:nvSpPr>
        <p:spPr/>
        <p:txBody>
          <a:bodyPr/>
          <a:lstStyle/>
          <a:p>
            <a:r>
              <a:rPr lang="en-US" dirty="0"/>
              <a:t>SAR</a:t>
            </a:r>
          </a:p>
        </p:txBody>
      </p:sp>
      <p:sp>
        <p:nvSpPr>
          <p:cNvPr id="3" name="Content Placeholder 2">
            <a:extLst>
              <a:ext uri="{FF2B5EF4-FFF2-40B4-BE49-F238E27FC236}">
                <a16:creationId xmlns:a16="http://schemas.microsoft.com/office/drawing/2014/main" id="{0CA1E4D7-90BE-4A7B-ADF3-8CB2065BAA24}"/>
              </a:ext>
            </a:extLst>
          </p:cNvPr>
          <p:cNvSpPr>
            <a:spLocks noGrp="1"/>
          </p:cNvSpPr>
          <p:nvPr>
            <p:ph idx="1"/>
          </p:nvPr>
        </p:nvSpPr>
        <p:spPr>
          <a:xfrm>
            <a:off x="101600" y="1976231"/>
            <a:ext cx="11988800" cy="3352800"/>
          </a:xfrm>
        </p:spPr>
        <p:txBody>
          <a:bodyPr/>
          <a:lstStyle/>
          <a:p>
            <a:pPr algn="just"/>
            <a:r>
              <a:rPr lang="en-US" sz="2800" dirty="0"/>
              <a:t>In body </a:t>
            </a:r>
            <a:r>
              <a:rPr lang="en-US" sz="2800" dirty="0" err="1"/>
              <a:t>Decarbazine</a:t>
            </a:r>
            <a:r>
              <a:rPr lang="en-US" sz="2800" dirty="0"/>
              <a:t> is converted to AIC (5-amino imidazole, 4-carboxamide) and a methyl diazonium ion.</a:t>
            </a:r>
          </a:p>
          <a:p>
            <a:pPr algn="just"/>
            <a:r>
              <a:rPr lang="en-US" sz="2800" dirty="0" err="1"/>
              <a:t>Methy</a:t>
            </a:r>
            <a:r>
              <a:rPr lang="en-US" sz="2800" dirty="0"/>
              <a:t> diazonium ion is a strong alkylating agent, reaction of this ion with DNA or RNA results in methylation mainly at 7</a:t>
            </a:r>
            <a:r>
              <a:rPr lang="en-US" sz="2800" baseline="30000" dirty="0"/>
              <a:t>th</a:t>
            </a:r>
            <a:r>
              <a:rPr lang="en-US" sz="2800" dirty="0"/>
              <a:t> position of guanine where N7 is a nucleophilic group. </a:t>
            </a:r>
          </a:p>
          <a:p>
            <a:pPr marL="0" indent="0" algn="just">
              <a:buNone/>
            </a:pPr>
            <a:endParaRPr lang="en-US" dirty="0"/>
          </a:p>
        </p:txBody>
      </p:sp>
      <p:pic>
        <p:nvPicPr>
          <p:cNvPr id="4" name="Picture 3">
            <a:extLst>
              <a:ext uri="{FF2B5EF4-FFF2-40B4-BE49-F238E27FC236}">
                <a16:creationId xmlns:a16="http://schemas.microsoft.com/office/drawing/2014/main" id="{8F5E09A7-C498-4262-9013-9AAEA90E549F}"/>
              </a:ext>
            </a:extLst>
          </p:cNvPr>
          <p:cNvPicPr>
            <a:picLocks noChangeAspect="1"/>
          </p:cNvPicPr>
          <p:nvPr/>
        </p:nvPicPr>
        <p:blipFill>
          <a:blip r:embed="rId2"/>
          <a:stretch>
            <a:fillRect/>
          </a:stretch>
        </p:blipFill>
        <p:spPr>
          <a:xfrm>
            <a:off x="3433727" y="4205081"/>
            <a:ext cx="2257425" cy="2247900"/>
          </a:xfrm>
          <a:prstGeom prst="rect">
            <a:avLst/>
          </a:prstGeom>
        </p:spPr>
      </p:pic>
      <p:pic>
        <p:nvPicPr>
          <p:cNvPr id="5" name="Picture 4">
            <a:extLst>
              <a:ext uri="{FF2B5EF4-FFF2-40B4-BE49-F238E27FC236}">
                <a16:creationId xmlns:a16="http://schemas.microsoft.com/office/drawing/2014/main" id="{3DB82F03-2D95-41D5-BD75-7B81BFF2C8F4}"/>
              </a:ext>
            </a:extLst>
          </p:cNvPr>
          <p:cNvPicPr>
            <a:picLocks noChangeAspect="1"/>
          </p:cNvPicPr>
          <p:nvPr/>
        </p:nvPicPr>
        <p:blipFill>
          <a:blip r:embed="rId3"/>
          <a:stretch>
            <a:fillRect/>
          </a:stretch>
        </p:blipFill>
        <p:spPr>
          <a:xfrm>
            <a:off x="6832979" y="4757634"/>
            <a:ext cx="2986882" cy="1142794"/>
          </a:xfrm>
          <a:prstGeom prst="rect">
            <a:avLst/>
          </a:prstGeom>
        </p:spPr>
      </p:pic>
    </p:spTree>
    <p:extLst>
      <p:ext uri="{BB962C8B-B14F-4D97-AF65-F5344CB8AC3E}">
        <p14:creationId xmlns:p14="http://schemas.microsoft.com/office/powerpoint/2010/main" val="2671750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F033-2D63-428E-9A41-DAB8C6E11ED8}"/>
              </a:ext>
            </a:extLst>
          </p:cNvPr>
          <p:cNvSpPr>
            <a:spLocks noGrp="1"/>
          </p:cNvSpPr>
          <p:nvPr>
            <p:ph type="title"/>
          </p:nvPr>
        </p:nvSpPr>
        <p:spPr/>
        <p:txBody>
          <a:bodyPr/>
          <a:lstStyle/>
          <a:p>
            <a:r>
              <a:rPr lang="en-US" dirty="0"/>
              <a:t>Uses</a:t>
            </a:r>
          </a:p>
        </p:txBody>
      </p:sp>
      <p:sp>
        <p:nvSpPr>
          <p:cNvPr id="3" name="Content Placeholder 2">
            <a:extLst>
              <a:ext uri="{FF2B5EF4-FFF2-40B4-BE49-F238E27FC236}">
                <a16:creationId xmlns:a16="http://schemas.microsoft.com/office/drawing/2014/main" id="{AB922D32-E50D-4464-AA59-A63392240BC0}"/>
              </a:ext>
            </a:extLst>
          </p:cNvPr>
          <p:cNvSpPr>
            <a:spLocks noGrp="1"/>
          </p:cNvSpPr>
          <p:nvPr>
            <p:ph idx="1"/>
          </p:nvPr>
        </p:nvSpPr>
        <p:spPr>
          <a:xfrm>
            <a:off x="424070" y="2667000"/>
            <a:ext cx="10747513" cy="3352800"/>
          </a:xfrm>
        </p:spPr>
        <p:txBody>
          <a:bodyPr/>
          <a:lstStyle/>
          <a:p>
            <a:pPr algn="just"/>
            <a:r>
              <a:rPr lang="en-US" sz="2800" dirty="0"/>
              <a:t>Hodgkin’s lymphoma</a:t>
            </a:r>
          </a:p>
          <a:p>
            <a:pPr algn="just"/>
            <a:r>
              <a:rPr lang="en-US" sz="2800" dirty="0"/>
              <a:t>Metastatic malignant melanoma</a:t>
            </a:r>
          </a:p>
          <a:p>
            <a:pPr algn="just"/>
            <a:r>
              <a:rPr lang="en-US" sz="2800" dirty="0"/>
              <a:t>Also used in combination therapy for several soft tissues sarcomas.</a:t>
            </a:r>
          </a:p>
          <a:p>
            <a:pPr algn="just"/>
            <a:r>
              <a:rPr lang="en-US" sz="2800" dirty="0"/>
              <a:t>Leukopenia and thrombocytopenia are the most serious side effects.</a:t>
            </a:r>
          </a:p>
        </p:txBody>
      </p:sp>
    </p:spTree>
    <p:extLst>
      <p:ext uri="{BB962C8B-B14F-4D97-AF65-F5344CB8AC3E}">
        <p14:creationId xmlns:p14="http://schemas.microsoft.com/office/powerpoint/2010/main" val="23794819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7EAEF-B47C-4776-BD10-2986A0DCFE02}"/>
              </a:ext>
            </a:extLst>
          </p:cNvPr>
          <p:cNvSpPr>
            <a:spLocks noGrp="1"/>
          </p:cNvSpPr>
          <p:nvPr>
            <p:ph type="title"/>
          </p:nvPr>
        </p:nvSpPr>
        <p:spPr/>
        <p:txBody>
          <a:bodyPr/>
          <a:lstStyle/>
          <a:p>
            <a:r>
              <a:rPr lang="en-US" dirty="0"/>
              <a:t>Dose</a:t>
            </a:r>
          </a:p>
        </p:txBody>
      </p:sp>
      <p:sp>
        <p:nvSpPr>
          <p:cNvPr id="3" name="Content Placeholder 2">
            <a:extLst>
              <a:ext uri="{FF2B5EF4-FFF2-40B4-BE49-F238E27FC236}">
                <a16:creationId xmlns:a16="http://schemas.microsoft.com/office/drawing/2014/main" id="{E79A9983-8E24-4EBF-99F5-803736CCD4B5}"/>
              </a:ext>
            </a:extLst>
          </p:cNvPr>
          <p:cNvSpPr>
            <a:spLocks noGrp="1"/>
          </p:cNvSpPr>
          <p:nvPr>
            <p:ph idx="1"/>
          </p:nvPr>
        </p:nvSpPr>
        <p:spPr>
          <a:xfrm>
            <a:off x="609600" y="2667000"/>
            <a:ext cx="10071652" cy="2196548"/>
          </a:xfrm>
        </p:spPr>
        <p:txBody>
          <a:bodyPr/>
          <a:lstStyle/>
          <a:p>
            <a:pPr algn="just"/>
            <a:r>
              <a:rPr lang="en-US" sz="3200" dirty="0"/>
              <a:t>The recommended daily dosage is 2-4.5mg/ kg for 10 days with repetition at 4 weeks intervals.</a:t>
            </a:r>
          </a:p>
          <a:p>
            <a:pPr algn="just"/>
            <a:r>
              <a:rPr lang="en-US" sz="3200" dirty="0"/>
              <a:t>Extravasation of drug during injection may result in severe pain.</a:t>
            </a:r>
          </a:p>
        </p:txBody>
      </p:sp>
    </p:spTree>
    <p:extLst>
      <p:ext uri="{BB962C8B-B14F-4D97-AF65-F5344CB8AC3E}">
        <p14:creationId xmlns:p14="http://schemas.microsoft.com/office/powerpoint/2010/main" val="323898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B552F-236C-4353-9FFD-4F1B7DD9C059}"/>
              </a:ext>
            </a:extLst>
          </p:cNvPr>
          <p:cNvSpPr>
            <a:spLocks noGrp="1"/>
          </p:cNvSpPr>
          <p:nvPr>
            <p:ph type="title"/>
          </p:nvPr>
        </p:nvSpPr>
        <p:spPr/>
        <p:txBody>
          <a:bodyPr/>
          <a:lstStyle/>
          <a:p>
            <a:r>
              <a:rPr lang="en-US" dirty="0"/>
              <a:t>Biochemical basis of cancer</a:t>
            </a:r>
          </a:p>
        </p:txBody>
      </p:sp>
      <p:sp>
        <p:nvSpPr>
          <p:cNvPr id="3" name="Content Placeholder 2">
            <a:extLst>
              <a:ext uri="{FF2B5EF4-FFF2-40B4-BE49-F238E27FC236}">
                <a16:creationId xmlns:a16="http://schemas.microsoft.com/office/drawing/2014/main" id="{3AB46FD2-B761-49F7-98B4-FB6291CCC83A}"/>
              </a:ext>
            </a:extLst>
          </p:cNvPr>
          <p:cNvSpPr>
            <a:spLocks noGrp="1"/>
          </p:cNvSpPr>
          <p:nvPr>
            <p:ph idx="1"/>
          </p:nvPr>
        </p:nvSpPr>
        <p:spPr>
          <a:xfrm>
            <a:off x="371060" y="2667000"/>
            <a:ext cx="11617739" cy="3352800"/>
          </a:xfrm>
        </p:spPr>
        <p:txBody>
          <a:bodyPr/>
          <a:lstStyle/>
          <a:p>
            <a:pPr algn="just"/>
            <a:r>
              <a:rPr lang="en-US" dirty="0"/>
              <a:t>Mutations</a:t>
            </a:r>
          </a:p>
          <a:p>
            <a:pPr algn="just"/>
            <a:r>
              <a:rPr lang="en-US" dirty="0"/>
              <a:t>Chemicals and environmental pollutants</a:t>
            </a:r>
          </a:p>
          <a:p>
            <a:pPr algn="just"/>
            <a:r>
              <a:rPr lang="en-US" dirty="0"/>
              <a:t>Oncogenic viruses</a:t>
            </a:r>
          </a:p>
          <a:p>
            <a:pPr algn="just"/>
            <a:r>
              <a:rPr lang="en-US" dirty="0"/>
              <a:t>Altered gene expression</a:t>
            </a:r>
          </a:p>
        </p:txBody>
      </p:sp>
    </p:spTree>
    <p:extLst>
      <p:ext uri="{BB962C8B-B14F-4D97-AF65-F5344CB8AC3E}">
        <p14:creationId xmlns:p14="http://schemas.microsoft.com/office/powerpoint/2010/main" val="287990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82BB3-0769-4D79-A384-D30836EC7481}"/>
              </a:ext>
            </a:extLst>
          </p:cNvPr>
          <p:cNvSpPr>
            <a:spLocks noGrp="1"/>
          </p:cNvSpPr>
          <p:nvPr>
            <p:ph type="title"/>
          </p:nvPr>
        </p:nvSpPr>
        <p:spPr/>
        <p:txBody>
          <a:bodyPr/>
          <a:lstStyle/>
          <a:p>
            <a:r>
              <a:rPr lang="en-US" dirty="0"/>
              <a:t>Classification of Anti-neoplastic agents</a:t>
            </a:r>
          </a:p>
        </p:txBody>
      </p:sp>
      <p:sp>
        <p:nvSpPr>
          <p:cNvPr id="3" name="Content Placeholder 2">
            <a:extLst>
              <a:ext uri="{FF2B5EF4-FFF2-40B4-BE49-F238E27FC236}">
                <a16:creationId xmlns:a16="http://schemas.microsoft.com/office/drawing/2014/main" id="{7B0F730E-1766-4124-9C39-B22CEC33EB5B}"/>
              </a:ext>
            </a:extLst>
          </p:cNvPr>
          <p:cNvSpPr>
            <a:spLocks noGrp="1"/>
          </p:cNvSpPr>
          <p:nvPr>
            <p:ph idx="1"/>
          </p:nvPr>
        </p:nvSpPr>
        <p:spPr>
          <a:xfrm>
            <a:off x="435428" y="1970314"/>
            <a:ext cx="11553371" cy="3352800"/>
          </a:xfrm>
        </p:spPr>
        <p:txBody>
          <a:bodyPr/>
          <a:lstStyle/>
          <a:p>
            <a:pPr>
              <a:buFont typeface="+mj-lt"/>
              <a:buAutoNum type="arabicPeriod"/>
            </a:pPr>
            <a:r>
              <a:rPr lang="en-US" sz="3200" b="1" dirty="0"/>
              <a:t>Alkylating agents</a:t>
            </a:r>
          </a:p>
          <a:p>
            <a:pPr marL="400050" indent="-400050" algn="just">
              <a:buFont typeface="+mj-lt"/>
              <a:buAutoNum type="romanUcPeriod"/>
            </a:pPr>
            <a:r>
              <a:rPr lang="en-US" sz="2400" b="1" dirty="0">
                <a:solidFill>
                  <a:srgbClr val="00B050"/>
                </a:solidFill>
              </a:rPr>
              <a:t>Nitrogen mustard : </a:t>
            </a:r>
            <a:r>
              <a:rPr lang="en-US" sz="2400" dirty="0"/>
              <a:t>Mechlorethamine, Melphalan, Chlorambucil, Cyclophosphamide.</a:t>
            </a:r>
          </a:p>
          <a:p>
            <a:pPr marL="400050" indent="-400050" algn="just">
              <a:buFont typeface="+mj-lt"/>
              <a:buAutoNum type="romanUcPeriod"/>
            </a:pPr>
            <a:r>
              <a:rPr lang="en-US" sz="2400" b="1" dirty="0">
                <a:solidFill>
                  <a:srgbClr val="00B050"/>
                </a:solidFill>
              </a:rPr>
              <a:t>Nitrosourea: </a:t>
            </a:r>
            <a:r>
              <a:rPr lang="en-US" sz="2400" dirty="0" err="1"/>
              <a:t>Carmustine</a:t>
            </a:r>
            <a:r>
              <a:rPr lang="en-US" sz="2400" dirty="0"/>
              <a:t>, </a:t>
            </a:r>
            <a:r>
              <a:rPr lang="en-US" sz="2400" dirty="0" err="1"/>
              <a:t>Lomustine</a:t>
            </a:r>
            <a:r>
              <a:rPr lang="en-US" sz="2400" dirty="0"/>
              <a:t>, Chlorozotocin.</a:t>
            </a:r>
          </a:p>
          <a:p>
            <a:pPr marL="400050" indent="-400050" algn="just">
              <a:buFont typeface="+mj-lt"/>
              <a:buAutoNum type="romanUcPeriod"/>
            </a:pPr>
            <a:r>
              <a:rPr lang="en-US" sz="2400" b="1" dirty="0">
                <a:solidFill>
                  <a:srgbClr val="00B050"/>
                </a:solidFill>
              </a:rPr>
              <a:t>Aziridines: </a:t>
            </a:r>
            <a:r>
              <a:rPr lang="en-US" sz="2400" dirty="0" err="1"/>
              <a:t>Thiotepa</a:t>
            </a:r>
            <a:r>
              <a:rPr lang="en-US" sz="2400" dirty="0"/>
              <a:t>, </a:t>
            </a:r>
            <a:r>
              <a:rPr lang="en-US" sz="2400" dirty="0" err="1"/>
              <a:t>Benzotepa</a:t>
            </a:r>
            <a:r>
              <a:rPr lang="en-US" sz="2400" dirty="0"/>
              <a:t>.</a:t>
            </a:r>
          </a:p>
          <a:p>
            <a:pPr marL="400050" indent="-400050" algn="just">
              <a:buFont typeface="+mj-lt"/>
              <a:buAutoNum type="romanUcPeriod"/>
            </a:pPr>
            <a:r>
              <a:rPr lang="en-US" sz="2400" b="1" dirty="0">
                <a:solidFill>
                  <a:srgbClr val="00B050"/>
                </a:solidFill>
              </a:rPr>
              <a:t>Aryl </a:t>
            </a:r>
            <a:r>
              <a:rPr lang="en-US" sz="2400" b="1" dirty="0" err="1">
                <a:solidFill>
                  <a:srgbClr val="00B050"/>
                </a:solidFill>
              </a:rPr>
              <a:t>sulphonates</a:t>
            </a:r>
            <a:r>
              <a:rPr lang="en-US" sz="2400" b="1" dirty="0">
                <a:solidFill>
                  <a:srgbClr val="00B050"/>
                </a:solidFill>
              </a:rPr>
              <a:t>: </a:t>
            </a:r>
            <a:r>
              <a:rPr lang="en-US" sz="2400" dirty="0" err="1"/>
              <a:t>Busulphan</a:t>
            </a:r>
            <a:r>
              <a:rPr lang="en-US" sz="2400" dirty="0"/>
              <a:t>.</a:t>
            </a:r>
          </a:p>
          <a:p>
            <a:pPr marL="400050" indent="-400050" algn="just">
              <a:buFont typeface="+mj-lt"/>
              <a:buAutoNum type="romanUcPeriod"/>
            </a:pPr>
            <a:r>
              <a:rPr lang="en-US" sz="2400" b="1" dirty="0">
                <a:solidFill>
                  <a:srgbClr val="00B050"/>
                </a:solidFill>
              </a:rPr>
              <a:t>Miscellaneous: </a:t>
            </a:r>
            <a:r>
              <a:rPr lang="en-US" sz="2400" dirty="0"/>
              <a:t>Dacarbazine, Streptozotocin.</a:t>
            </a:r>
          </a:p>
        </p:txBody>
      </p:sp>
    </p:spTree>
    <p:extLst>
      <p:ext uri="{BB962C8B-B14F-4D97-AF65-F5344CB8AC3E}">
        <p14:creationId xmlns:p14="http://schemas.microsoft.com/office/powerpoint/2010/main" val="899848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D443-3AF0-4A30-952C-57F974DBD685}"/>
              </a:ext>
            </a:extLst>
          </p:cNvPr>
          <p:cNvSpPr>
            <a:spLocks noGrp="1"/>
          </p:cNvSpPr>
          <p:nvPr>
            <p:ph type="title"/>
          </p:nvPr>
        </p:nvSpPr>
        <p:spPr/>
        <p:txBody>
          <a:bodyPr/>
          <a:lstStyle/>
          <a:p>
            <a:r>
              <a:rPr lang="en-US" dirty="0"/>
              <a:t>2. </a:t>
            </a:r>
            <a:r>
              <a:rPr lang="en-US" dirty="0">
                <a:latin typeface="+mn-lt"/>
              </a:rPr>
              <a:t>Antimetabolites</a:t>
            </a:r>
          </a:p>
        </p:txBody>
      </p:sp>
      <p:sp>
        <p:nvSpPr>
          <p:cNvPr id="3" name="Content Placeholder 2">
            <a:extLst>
              <a:ext uri="{FF2B5EF4-FFF2-40B4-BE49-F238E27FC236}">
                <a16:creationId xmlns:a16="http://schemas.microsoft.com/office/drawing/2014/main" id="{8F13AA9A-E793-458D-A572-1F36C6AA4A3E}"/>
              </a:ext>
            </a:extLst>
          </p:cNvPr>
          <p:cNvSpPr>
            <a:spLocks noGrp="1"/>
          </p:cNvSpPr>
          <p:nvPr>
            <p:ph idx="1"/>
          </p:nvPr>
        </p:nvSpPr>
        <p:spPr>
          <a:xfrm>
            <a:off x="711200" y="2667000"/>
            <a:ext cx="9071429" cy="3352800"/>
          </a:xfrm>
        </p:spPr>
        <p:txBody>
          <a:bodyPr/>
          <a:lstStyle/>
          <a:p>
            <a:pPr marL="400050" indent="-400050" algn="just">
              <a:buFont typeface="+mj-lt"/>
              <a:buAutoNum type="romanUcPeriod"/>
            </a:pPr>
            <a:r>
              <a:rPr lang="en-US" sz="2800" b="1" dirty="0">
                <a:solidFill>
                  <a:srgbClr val="00B050"/>
                </a:solidFill>
              </a:rPr>
              <a:t>Folic acid antagonists: </a:t>
            </a:r>
            <a:r>
              <a:rPr lang="en-US" sz="2800" dirty="0"/>
              <a:t>Methotrexate, Trimetrexate.</a:t>
            </a:r>
          </a:p>
          <a:p>
            <a:pPr marL="400050" indent="-400050" algn="just">
              <a:buFont typeface="+mj-lt"/>
              <a:buAutoNum type="romanUcPeriod"/>
            </a:pPr>
            <a:r>
              <a:rPr lang="en-US" sz="2800" b="1" dirty="0">
                <a:solidFill>
                  <a:srgbClr val="00B050"/>
                </a:solidFill>
              </a:rPr>
              <a:t>Purine antagonists: </a:t>
            </a:r>
            <a:r>
              <a:rPr lang="en-US" sz="2800" dirty="0"/>
              <a:t>6-Mercaptopurine, 6-Thioguanine and </a:t>
            </a:r>
            <a:r>
              <a:rPr lang="en-US" sz="2800" dirty="0" err="1"/>
              <a:t>Flaudarabine</a:t>
            </a:r>
            <a:r>
              <a:rPr lang="en-US" sz="2800" dirty="0"/>
              <a:t>.</a:t>
            </a:r>
          </a:p>
          <a:p>
            <a:pPr marL="400050" indent="-400050" algn="just">
              <a:buFont typeface="+mj-lt"/>
              <a:buAutoNum type="romanUcPeriod"/>
            </a:pPr>
            <a:r>
              <a:rPr lang="en-US" sz="2800" b="1" dirty="0">
                <a:solidFill>
                  <a:srgbClr val="00B050"/>
                </a:solidFill>
              </a:rPr>
              <a:t>Pyrimidine antagonists: </a:t>
            </a:r>
            <a:r>
              <a:rPr lang="en-US" sz="2800" dirty="0"/>
              <a:t>5-Fluorouracil and Cytarabine.</a:t>
            </a:r>
          </a:p>
          <a:p>
            <a:pPr marL="400050" indent="-400050" algn="just">
              <a:buFont typeface="+mj-lt"/>
              <a:buAutoNum type="romanUcPeriod"/>
            </a:pPr>
            <a:r>
              <a:rPr lang="en-US" sz="2800" b="1" dirty="0">
                <a:solidFill>
                  <a:srgbClr val="00B050"/>
                </a:solidFill>
              </a:rPr>
              <a:t>Amino acid antagonist: </a:t>
            </a:r>
            <a:r>
              <a:rPr lang="en-US" sz="2800" dirty="0" err="1"/>
              <a:t>Azaserine</a:t>
            </a:r>
            <a:endParaRPr lang="en-US" sz="2800" dirty="0"/>
          </a:p>
          <a:p>
            <a:pPr marL="0" indent="0" algn="just">
              <a:buNone/>
            </a:pPr>
            <a:endParaRPr lang="en-US" dirty="0"/>
          </a:p>
        </p:txBody>
      </p:sp>
    </p:spTree>
    <p:extLst>
      <p:ext uri="{BB962C8B-B14F-4D97-AF65-F5344CB8AC3E}">
        <p14:creationId xmlns:p14="http://schemas.microsoft.com/office/powerpoint/2010/main" val="138275357"/>
      </p:ext>
    </p:extLst>
  </p:cSld>
  <p:clrMapOvr>
    <a:masterClrMapping/>
  </p:clrMapOvr>
</p:sld>
</file>

<file path=ppt/theme/theme1.xml><?xml version="1.0" encoding="utf-8"?>
<a:theme xmlns:a="http://schemas.openxmlformats.org/drawingml/2006/main" name="Theme3">
  <a:themeElements>
    <a:clrScheme name="Presentation for science fair project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Presentation for science fair project">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5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Times New Roman" pitchFamily="51" charset="0"/>
          </a:defRPr>
        </a:defPPr>
      </a:lstStyle>
    </a:lnDef>
  </a:objectDefaults>
  <a:extraClrSchemeLst>
    <a:extraClrScheme>
      <a:clrScheme name="Presentation for science fair project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Presentation for science fair project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Presentation for science fair project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Presentation for science fair project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resentation for science fair project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Presentation for science fair project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Presentation for science fair project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Presentation for science fair project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Presentation for science fair project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Presentation for science fair project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3" id="{8EDA4374-F23C-49F6-8509-E4EFB338853B}" vid="{D3910E4F-5FE4-4B64-8AC2-2ED723BDC1AD}"/>
    </a:ext>
  </a:extLst>
</a:theme>
</file>

<file path=docProps/app.xml><?xml version="1.0" encoding="utf-8"?>
<Properties xmlns="http://schemas.openxmlformats.org/officeDocument/2006/extended-properties" xmlns:vt="http://schemas.openxmlformats.org/officeDocument/2006/docPropsVTypes">
  <Template>Theme3</Template>
  <TotalTime>5688</TotalTime>
  <Words>3042</Words>
  <Application>Microsoft Office PowerPoint</Application>
  <PresentationFormat>Widescreen</PresentationFormat>
  <Paragraphs>288</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Times New Roman</vt:lpstr>
      <vt:lpstr>Verdana</vt:lpstr>
      <vt:lpstr>Wingdings</vt:lpstr>
      <vt:lpstr>Theme3</vt:lpstr>
      <vt:lpstr>ANTI-NEOPLASTIC AGENTS</vt:lpstr>
      <vt:lpstr>Antineoplastic agents</vt:lpstr>
      <vt:lpstr>Cancer Therapy</vt:lpstr>
      <vt:lpstr>3. IMMUNOTHERAPY</vt:lpstr>
      <vt:lpstr>CELL CYCLE</vt:lpstr>
      <vt:lpstr>G1 phase</vt:lpstr>
      <vt:lpstr>Biochemical basis of cancer</vt:lpstr>
      <vt:lpstr>Classification of Anti-neoplastic agents</vt:lpstr>
      <vt:lpstr>2. Antimetabolites</vt:lpstr>
      <vt:lpstr>3. Antibiotics</vt:lpstr>
      <vt:lpstr>7. Plant Products</vt:lpstr>
      <vt:lpstr>PowerPoint Presentation</vt:lpstr>
      <vt:lpstr>6 – MARCAPTOPURINE</vt:lpstr>
      <vt:lpstr>MECHANISM OF ACTION</vt:lpstr>
      <vt:lpstr>SYNTHESIS</vt:lpstr>
      <vt:lpstr>PHARMACOKINETICS </vt:lpstr>
      <vt:lpstr>PowerPoint Presentation</vt:lpstr>
      <vt:lpstr>SAR</vt:lpstr>
      <vt:lpstr>USES</vt:lpstr>
      <vt:lpstr>5-FLUOROURACIL</vt:lpstr>
      <vt:lpstr>SYNTHESIS</vt:lpstr>
      <vt:lpstr>MECHANISM OF ACTION</vt:lpstr>
      <vt:lpstr>USES</vt:lpstr>
      <vt:lpstr>METHOTREXATE</vt:lpstr>
      <vt:lpstr>CHEMISTRY</vt:lpstr>
      <vt:lpstr>MECHANISM OF ACTION</vt:lpstr>
      <vt:lpstr>PowerPoint Presentation</vt:lpstr>
      <vt:lpstr>STRUCTURE ACTIVITY RELATIONSHIP (SAR)</vt:lpstr>
      <vt:lpstr>PowerPoint Presentation</vt:lpstr>
      <vt:lpstr>SYNTHESIS</vt:lpstr>
      <vt:lpstr>ABSOPTION AND DISTRIBUTION </vt:lpstr>
      <vt:lpstr>USES</vt:lpstr>
      <vt:lpstr>TAMOXIFEN</vt:lpstr>
      <vt:lpstr>MECHANISM OF ACTION</vt:lpstr>
      <vt:lpstr>PowerPoint Presentation</vt:lpstr>
      <vt:lpstr>PowerPoint Presentation</vt:lpstr>
      <vt:lpstr>PowerPoint Presentation</vt:lpstr>
      <vt:lpstr>SYNTHESIS</vt:lpstr>
      <vt:lpstr>PHARMACOKINETICS</vt:lpstr>
      <vt:lpstr>USES</vt:lpstr>
      <vt:lpstr>VINCRISTINE  </vt:lpstr>
      <vt:lpstr>CHEMISTRY</vt:lpstr>
      <vt:lpstr>PowerPoint Presentation</vt:lpstr>
      <vt:lpstr>MECHANISM OF ACTION</vt:lpstr>
      <vt:lpstr>PowerPoint Presentation</vt:lpstr>
      <vt:lpstr>USES</vt:lpstr>
      <vt:lpstr>CYTARABINE</vt:lpstr>
      <vt:lpstr>Mechanism of action</vt:lpstr>
      <vt:lpstr>Pharmacokinetics</vt:lpstr>
      <vt:lpstr>Synthesis</vt:lpstr>
      <vt:lpstr>SAR</vt:lpstr>
      <vt:lpstr>Uses</vt:lpstr>
      <vt:lpstr>Dose</vt:lpstr>
      <vt:lpstr>THIOGUANINE</vt:lpstr>
      <vt:lpstr>Mechanism of action</vt:lpstr>
      <vt:lpstr>Pharmacokinetics</vt:lpstr>
      <vt:lpstr>Synthesis</vt:lpstr>
      <vt:lpstr>SAR</vt:lpstr>
      <vt:lpstr>Dose</vt:lpstr>
      <vt:lpstr>DACARBAZINE</vt:lpstr>
      <vt:lpstr>Mechanism of action</vt:lpstr>
      <vt:lpstr>Pharmacokinetics</vt:lpstr>
      <vt:lpstr>Synthesis</vt:lpstr>
      <vt:lpstr>SAR</vt:lpstr>
      <vt:lpstr>Uses</vt:lpstr>
      <vt:lpstr>Dose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ANTI-NEOPLASTIC AGENTS</dc:title>
  <dc:creator>Farhat Hamid</dc:creator>
  <cp:lastModifiedBy>Farhat Hamid</cp:lastModifiedBy>
  <cp:revision>110</cp:revision>
  <dcterms:created xsi:type="dcterms:W3CDTF">2019-10-19T11:15:24Z</dcterms:created>
  <dcterms:modified xsi:type="dcterms:W3CDTF">2020-01-12T16:00:05Z</dcterms:modified>
</cp:coreProperties>
</file>